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8A02448-B678-4782-A9B3-DCE157C46754}">
  <a:tblStyle styleId="{A8A02448-B678-4782-A9B3-DCE157C4675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44AE1DDB-EBD9-4FCE-845C-94D676457B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20" Type="http://schemas.openxmlformats.org/officeDocument/2006/relationships/slide" Target="slides/slide14.xml"/><Relationship Id="rId64" Type="http://schemas.openxmlformats.org/officeDocument/2006/relationships/slide" Target="slides/slide58.xml"/><Relationship Id="rId63" Type="http://schemas.openxmlformats.org/officeDocument/2006/relationships/slide" Target="slides/slide5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65" Type="http://schemas.openxmlformats.org/officeDocument/2006/relationships/slide" Target="slides/slide5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60" Type="http://schemas.openxmlformats.org/officeDocument/2006/relationships/slide" Target="slides/slide54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11" Type="http://schemas.openxmlformats.org/officeDocument/2006/relationships/slide" Target="slides/slide5.xml"/><Relationship Id="rId55" Type="http://schemas.openxmlformats.org/officeDocument/2006/relationships/slide" Target="slides/slide49.xml"/><Relationship Id="rId10" Type="http://schemas.openxmlformats.org/officeDocument/2006/relationships/slide" Target="slides/slide4.xml"/><Relationship Id="rId54" Type="http://schemas.openxmlformats.org/officeDocument/2006/relationships/slide" Target="slides/slide48.xml"/><Relationship Id="rId13" Type="http://schemas.openxmlformats.org/officeDocument/2006/relationships/slide" Target="slides/slide7.xml"/><Relationship Id="rId57" Type="http://schemas.openxmlformats.org/officeDocument/2006/relationships/slide" Target="slides/slide51.xml"/><Relationship Id="rId12" Type="http://schemas.openxmlformats.org/officeDocument/2006/relationships/slide" Target="slides/slide6.xml"/><Relationship Id="rId56" Type="http://schemas.openxmlformats.org/officeDocument/2006/relationships/slide" Target="slides/slide50.xml"/><Relationship Id="rId15" Type="http://schemas.openxmlformats.org/officeDocument/2006/relationships/slide" Target="slides/slide9.xml"/><Relationship Id="rId59" Type="http://schemas.openxmlformats.org/officeDocument/2006/relationships/slide" Target="slides/slide53.xml"/><Relationship Id="rId14" Type="http://schemas.openxmlformats.org/officeDocument/2006/relationships/slide" Target="slides/slide8.xml"/><Relationship Id="rId58" Type="http://schemas.openxmlformats.org/officeDocument/2006/relationships/slide" Target="slides/slide5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3b1bd0c968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3b1bd0c968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3b1bd0c96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3b1bd0c96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3b1bd0c968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3b1bd0c968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b1bd0c968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3b1bd0c968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3b1bd0c968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3b1bd0c968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3b1bd0c968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3b1bd0c968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3b1bd0c968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3b1bd0c968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3b1bd0c968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3b1bd0c968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3b1bd0c968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3b1bd0c968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3b1bd0c968_0_5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3b1bd0c968_0_5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3b1bd0c968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3b1bd0c96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3b1bd0c968_0_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3b1bd0c968_0_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3b1bd0c968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3b1bd0c968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3b1bd0c968_0_5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3b1bd0c968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3b1bd0c968_0_3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33b1bd0c968_0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3b1bd0c968_0_2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33b1bd0c968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3b1bd0c968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33b1bd0c968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33b1bd0c968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33b1bd0c968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3b1bd0c968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33b1bd0c968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3b1bd0c968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33b1bd0c968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33b1bd0c968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33b1bd0c968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b1bd0c96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b1bd0c9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3b1bd0c968_0_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3b1bd0c968_0_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33b1bd0c968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33b1bd0c968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3b1bd0c968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3b1bd0c968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33b1bd0c968_0_4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33b1bd0c968_0_4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33b1bd0c968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33b1bd0c968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33b1bd0c968_0_5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33b1bd0c968_0_5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33b1bd0c968_0_4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33b1bd0c968_0_4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3b1bd0c968_0_4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3b1bd0c968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3b1bd0c968_0_4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3b1bd0c968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3b1bd0c968_0_4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3b1bd0c968_0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3b1bd0c968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3b1bd0c96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3b1bd0c968_0_4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3b1bd0c968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33b1bd0c968_0_5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33b1bd0c968_0_5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3b1bd0c968_0_4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3b1bd0c968_0_4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33b1bd0c968_0_3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33b1bd0c968_0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3b1bd0c968_0_4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3b1bd0c968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33b1bd0c968_0_5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33b1bd0c968_0_5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33b1bd0c968_0_4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33b1bd0c968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33b1bd0c968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33b1bd0c968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3b1bd0c968_0_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33b1bd0c968_0_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33b1bd0c968_0_4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" name="Google Shape;474;g33b1bd0c968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b1bd0c96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b1bd0c96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33b1bd0c968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33b1bd0c968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33b1bd0c968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33b1bd0c968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33b1bd0c968_0_6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33b1bd0c968_0_6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33b1bd0c968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33b1bd0c968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g33b1bd0c968_0_6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1" name="Google Shape;501;g33b1bd0c968_0_6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33b1bd0c968_0_6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33b1bd0c968_0_6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33b1bd0c968_0_6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33b1bd0c968_0_6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33b1bd0c968_0_6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33b1bd0c968_0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33b1bd0c968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33b1bd0c968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33b1bd0c968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33b1bd0c968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3b1bd0c968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3b1bd0c968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3b1bd0c968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3b1bd0c968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b1bd0c968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b1bd0c968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3b1bd0c968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3b1bd0c968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6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4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6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6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0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Perceptron Branch Predictor Simulator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CMPUT 229 lab 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22"/>
          <p:cNvGraphicFramePr/>
          <p:nvPr/>
        </p:nvGraphicFramePr>
        <p:xfrm>
          <a:off x="952500" y="1773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{44AE1DDB-EBD9-4FCE-845C-94D676457B9E}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PC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1-bit counter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Prev. Outcome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Prediction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Actual Outcome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0x00400030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 </a:t>
                      </a:r>
                      <a:r>
                        <a:rPr lang="en" sz="1200">
                          <a:solidFill>
                            <a:srgbClr val="474747"/>
                          </a:solidFill>
                          <a:highlight>
                            <a:srgbClr val="FFFFFF"/>
                          </a:highlight>
                        </a:rPr>
                        <a:t>✅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0x00400080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 </a:t>
                      </a:r>
                      <a:r>
                        <a:rPr lang="en" sz="1200">
                          <a:solidFill>
                            <a:srgbClr val="474747"/>
                          </a:solidFill>
                          <a:highlight>
                            <a:srgbClr val="FFFFFF"/>
                          </a:highlight>
                        </a:rPr>
                        <a:t>✅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0x0040008c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chemeClr val="accent6"/>
                          </a:highlight>
                        </a:rPr>
                        <a:t>1</a:t>
                      </a:r>
                      <a:endParaRPr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8" name="Google Shape;138;p22"/>
          <p:cNvSpPr txBox="1"/>
          <p:nvPr/>
        </p:nvSpPr>
        <p:spPr>
          <a:xfrm>
            <a:off x="1265250" y="531450"/>
            <a:ext cx="6613500" cy="8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1-Bit counter Dynamic Predictor Example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Google Shape;139;p22"/>
          <p:cNvCxnSpPr/>
          <p:nvPr/>
        </p:nvCxnSpPr>
        <p:spPr>
          <a:xfrm rot="10800000">
            <a:off x="1694525" y="3439300"/>
            <a:ext cx="0" cy="96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0" name="Google Shape;140;p22"/>
          <p:cNvSpPr txBox="1"/>
          <p:nvPr/>
        </p:nvSpPr>
        <p:spPr>
          <a:xfrm>
            <a:off x="1972800" y="3971500"/>
            <a:ext cx="47709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This branch will be predicted taken the next time it is fetched.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/>
        </p:nvSpPr>
        <p:spPr>
          <a:xfrm>
            <a:off x="266850" y="340325"/>
            <a:ext cx="8610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1-Bit counter Predictor Summary</a:t>
            </a:r>
            <a:endParaRPr/>
          </a:p>
        </p:txBody>
      </p:sp>
      <p:sp>
        <p:nvSpPr>
          <p:cNvPr id="146" name="Google Shape;146;p23"/>
          <p:cNvSpPr txBox="1"/>
          <p:nvPr/>
        </p:nvSpPr>
        <p:spPr>
          <a:xfrm>
            <a:off x="812675" y="1367750"/>
            <a:ext cx="79233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PC of a branch is used to index into a table of counters (PHT)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counter indicates whether that branch should be predicted Taken or Not Taken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outcome of the branch depends on its previous outcome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known as a </a:t>
            </a: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predictor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title"/>
          </p:nvPr>
        </p:nvSpPr>
        <p:spPr>
          <a:xfrm>
            <a:off x="311700" y="355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Local vs Global Predictors</a:t>
            </a:r>
            <a:endParaRPr sz="4400"/>
          </a:p>
        </p:txBody>
      </p:sp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271000" y="1328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Local: Predictions for a branch depend only on the past behaviour of that branch.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Global: Predictions for a branch depend on the behaviour of other branches.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/>
          <p:nvPr/>
        </p:nvSpPr>
        <p:spPr>
          <a:xfrm>
            <a:off x="1194588" y="7087"/>
            <a:ext cx="6693000" cy="79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Global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Predictor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3">
            <a:alphaModFix/>
          </a:blip>
          <a:srcRect b="1361" l="0" r="0" t="0"/>
          <a:stretch/>
        </p:blipFill>
        <p:spPr>
          <a:xfrm>
            <a:off x="2775425" y="918625"/>
            <a:ext cx="4924275" cy="31975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9" name="Google Shape;159;p25"/>
          <p:cNvGrpSpPr/>
          <p:nvPr/>
        </p:nvGrpSpPr>
        <p:grpSpPr>
          <a:xfrm>
            <a:off x="2894695" y="2569489"/>
            <a:ext cx="2656563" cy="2232112"/>
            <a:chOff x="2547448" y="3967577"/>
            <a:chExt cx="3266400" cy="3216300"/>
          </a:xfrm>
        </p:grpSpPr>
        <p:sp>
          <p:nvSpPr>
            <p:cNvPr id="160" name="Google Shape;160;p25"/>
            <p:cNvSpPr txBox="1"/>
            <p:nvPr/>
          </p:nvSpPr>
          <p:spPr>
            <a:xfrm>
              <a:off x="2547448" y="5853077"/>
              <a:ext cx="3266400" cy="1330800"/>
            </a:xfrm>
            <a:prstGeom prst="rect">
              <a:avLst/>
            </a:prstGeom>
            <a:noFill/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 inserted to the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right when a branch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is taken (0 otherwise)</a:t>
              </a:r>
              <a:endParaRPr/>
            </a:p>
          </p:txBody>
        </p:sp>
        <p:cxnSp>
          <p:nvCxnSpPr>
            <p:cNvPr id="161" name="Google Shape;161;p25"/>
            <p:cNvCxnSpPr>
              <a:stCxn id="160" idx="0"/>
            </p:cNvCxnSpPr>
            <p:nvPr/>
          </p:nvCxnSpPr>
          <p:spPr>
            <a:xfrm rot="10800000">
              <a:off x="3674248" y="3967577"/>
              <a:ext cx="506400" cy="1885500"/>
            </a:xfrm>
            <a:prstGeom prst="straightConnector1">
              <a:avLst/>
            </a:prstGeom>
            <a:noFill/>
            <a:ln cap="flat" cmpd="sng" w="25400">
              <a:solidFill>
                <a:srgbClr val="4A7DBA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162" name="Google Shape;162;p25"/>
          <p:cNvGrpSpPr/>
          <p:nvPr/>
        </p:nvGrpSpPr>
        <p:grpSpPr>
          <a:xfrm>
            <a:off x="780650" y="2480174"/>
            <a:ext cx="2227903" cy="2017418"/>
            <a:chOff x="-51066" y="3838917"/>
            <a:chExt cx="2739000" cy="2908200"/>
          </a:xfrm>
        </p:grpSpPr>
        <p:sp>
          <p:nvSpPr>
            <p:cNvPr id="163" name="Google Shape;163;p25"/>
            <p:cNvSpPr txBox="1"/>
            <p:nvPr/>
          </p:nvSpPr>
          <p:spPr>
            <a:xfrm>
              <a:off x="-51066" y="5415717"/>
              <a:ext cx="1866000" cy="1331400"/>
            </a:xfrm>
            <a:prstGeom prst="rect">
              <a:avLst/>
            </a:prstGeom>
            <a:noFill/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Shifted-out bits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 lost</a:t>
              </a:r>
              <a:endParaRPr/>
            </a:p>
          </p:txBody>
        </p:sp>
        <p:cxnSp>
          <p:nvCxnSpPr>
            <p:cNvPr id="164" name="Google Shape;164;p25"/>
            <p:cNvCxnSpPr>
              <a:endCxn id="163" idx="0"/>
            </p:cNvCxnSpPr>
            <p:nvPr/>
          </p:nvCxnSpPr>
          <p:spPr>
            <a:xfrm flipH="1">
              <a:off x="881934" y="3838917"/>
              <a:ext cx="1806000" cy="1576800"/>
            </a:xfrm>
            <a:prstGeom prst="straightConnector1">
              <a:avLst/>
            </a:prstGeom>
            <a:noFill/>
            <a:ln cap="flat" cmpd="sng" w="25400">
              <a:solidFill>
                <a:srgbClr val="4A7DBA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/>
        </p:nvSpPr>
        <p:spPr>
          <a:xfrm>
            <a:off x="1225488" y="495537"/>
            <a:ext cx="6693000" cy="79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8-Bit </a:t>
            </a: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Global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Shift Register (GSR)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0" name="Google Shape;170;p26"/>
          <p:cNvGraphicFramePr/>
          <p:nvPr/>
        </p:nvGraphicFramePr>
        <p:xfrm>
          <a:off x="952500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{44AE1DDB-EBD9-4FCE-845C-94D676457B9E}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71" name="Google Shape;171;p26"/>
          <p:cNvSpPr/>
          <p:nvPr/>
        </p:nvSpPr>
        <p:spPr>
          <a:xfrm>
            <a:off x="8343675" y="2518300"/>
            <a:ext cx="431400" cy="1221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6"/>
          <p:cNvSpPr/>
          <p:nvPr/>
        </p:nvSpPr>
        <p:spPr>
          <a:xfrm>
            <a:off x="368925" y="2510700"/>
            <a:ext cx="431400" cy="1221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6"/>
          <p:cNvSpPr txBox="1"/>
          <p:nvPr/>
        </p:nvSpPr>
        <p:spPr>
          <a:xfrm>
            <a:off x="7286625" y="2933425"/>
            <a:ext cx="20436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Most recent branch outcome shifted in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289925" y="2933425"/>
            <a:ext cx="20436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Oldest </a:t>
            </a:r>
            <a:r>
              <a:rPr lang="en" sz="1800">
                <a:solidFill>
                  <a:schemeClr val="dk2"/>
                </a:solidFill>
              </a:rPr>
              <a:t>branch outcome shifted out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3667125" y="3236950"/>
            <a:ext cx="2914500" cy="13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1 = Taken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0 = Not Taken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/>
        </p:nvSpPr>
        <p:spPr>
          <a:xfrm>
            <a:off x="1225488" y="495537"/>
            <a:ext cx="6693000" cy="79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8-Bit Global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Shift Register (GSR)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1" name="Google Shape;181;p27"/>
          <p:cNvGraphicFramePr/>
          <p:nvPr/>
        </p:nvGraphicFramePr>
        <p:xfrm>
          <a:off x="952500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{44AE1DDB-EBD9-4FCE-845C-94D676457B9E}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2" name="Google Shape;182;p27"/>
          <p:cNvSpPr/>
          <p:nvPr/>
        </p:nvSpPr>
        <p:spPr>
          <a:xfrm>
            <a:off x="8343675" y="2518300"/>
            <a:ext cx="431400" cy="1221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7"/>
          <p:cNvSpPr/>
          <p:nvPr/>
        </p:nvSpPr>
        <p:spPr>
          <a:xfrm>
            <a:off x="368925" y="2510700"/>
            <a:ext cx="431400" cy="1221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7"/>
          <p:cNvSpPr txBox="1"/>
          <p:nvPr/>
        </p:nvSpPr>
        <p:spPr>
          <a:xfrm>
            <a:off x="1503300" y="3163650"/>
            <a:ext cx="6415200" cy="14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Tracks the history of the 8 most recent branches</a:t>
            </a:r>
            <a:endParaRPr sz="21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 txBox="1"/>
          <p:nvPr>
            <p:ph idx="1" type="body"/>
          </p:nvPr>
        </p:nvSpPr>
        <p:spPr>
          <a:xfrm>
            <a:off x="311700" y="1152475"/>
            <a:ext cx="8520600" cy="37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bits of the global shift register are used to index into a table of counters (PHT)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counter indicates whether the current branch should be predicted Taken or Not Taken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outcome of the branch depends on global branch history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Predictions for current branch are independent of its PC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8"/>
          <p:cNvSpPr txBox="1"/>
          <p:nvPr/>
        </p:nvSpPr>
        <p:spPr>
          <a:xfrm>
            <a:off x="0" y="179100"/>
            <a:ext cx="8718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Predictor Summary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/>
          <p:nvPr/>
        </p:nvSpPr>
        <p:spPr>
          <a:xfrm>
            <a:off x="0" y="219825"/>
            <a:ext cx="8718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Perceptron Branch Predictor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6" name="Google Shape;196;p29"/>
          <p:cNvSpPr txBox="1"/>
          <p:nvPr>
            <p:ph idx="1" type="body"/>
          </p:nvPr>
        </p:nvSpPr>
        <p:spPr>
          <a:xfrm>
            <a:off x="311700" y="1365600"/>
            <a:ext cx="8520600" cy="37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both local and global branch history information to make predictions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simple binary classification to learn complex branch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patterns and correlations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accuracy in many applications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0"/>
          <p:cNvSpPr txBox="1"/>
          <p:nvPr/>
        </p:nvSpPr>
        <p:spPr>
          <a:xfrm>
            <a:off x="0" y="219825"/>
            <a:ext cx="8718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a Perceptron?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2" name="Google Shape;202;p30"/>
          <p:cNvSpPr txBox="1"/>
          <p:nvPr>
            <p:ph idx="1" type="body"/>
          </p:nvPr>
        </p:nvSpPr>
        <p:spPr>
          <a:xfrm>
            <a:off x="311700" y="1365600"/>
            <a:ext cx="8520600" cy="37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of the simplests forms of neural networks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classifier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set of weights, where each weight is a measure of importance that each input value has to the output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31" title="perceptrondiagr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763" y="384488"/>
            <a:ext cx="6921325" cy="437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31"/>
          <p:cNvSpPr txBox="1"/>
          <p:nvPr/>
        </p:nvSpPr>
        <p:spPr>
          <a:xfrm>
            <a:off x="6902775" y="2146050"/>
            <a:ext cx="15225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9900"/>
                </a:solidFill>
              </a:rPr>
              <a:t>Weights</a:t>
            </a:r>
            <a:endParaRPr sz="1800">
              <a:solidFill>
                <a:srgbClr val="FF9900"/>
              </a:solidFill>
            </a:endParaRPr>
          </a:p>
        </p:txBody>
      </p:sp>
      <p:sp>
        <p:nvSpPr>
          <p:cNvPr id="209" name="Google Shape;209;p31"/>
          <p:cNvSpPr txBox="1"/>
          <p:nvPr/>
        </p:nvSpPr>
        <p:spPr>
          <a:xfrm>
            <a:off x="7559925" y="580675"/>
            <a:ext cx="15225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C78D8"/>
                </a:solidFill>
              </a:rPr>
              <a:t>Input</a:t>
            </a:r>
            <a:endParaRPr sz="1800">
              <a:solidFill>
                <a:srgbClr val="3C78D8"/>
              </a:solidFill>
            </a:endParaRPr>
          </a:p>
        </p:txBody>
      </p:sp>
      <p:pic>
        <p:nvPicPr>
          <p:cNvPr id="210" name="Google Shape;210;p31" title="dotproduc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02225" y="3296300"/>
            <a:ext cx="2061150" cy="863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1"/>
          <p:cNvSpPr/>
          <p:nvPr/>
        </p:nvSpPr>
        <p:spPr>
          <a:xfrm>
            <a:off x="6332900" y="3546300"/>
            <a:ext cx="618600" cy="4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31"/>
          <p:cNvSpPr txBox="1"/>
          <p:nvPr/>
        </p:nvSpPr>
        <p:spPr>
          <a:xfrm>
            <a:off x="6658575" y="3481200"/>
            <a:ext cx="423300" cy="1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y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3" name="Google Shape;213;p31"/>
          <p:cNvSpPr txBox="1"/>
          <p:nvPr/>
        </p:nvSpPr>
        <p:spPr>
          <a:xfrm>
            <a:off x="4810400" y="3926675"/>
            <a:ext cx="1522500" cy="4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Output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17784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Background:</a:t>
            </a:r>
            <a:endParaRPr sz="4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Static Predictions VS Dynamic Predictions</a:t>
            </a:r>
            <a:endParaRPr sz="43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32689" y="2123568"/>
            <a:ext cx="3957580" cy="301994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32"/>
          <p:cNvSpPr/>
          <p:nvPr/>
        </p:nvSpPr>
        <p:spPr>
          <a:xfrm>
            <a:off x="5372067" y="1180474"/>
            <a:ext cx="28182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2"/>
          <p:cNvSpPr txBox="1"/>
          <p:nvPr/>
        </p:nvSpPr>
        <p:spPr>
          <a:xfrm>
            <a:off x="5367715" y="739175"/>
            <a:ext cx="281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Global Shift Register</a:t>
            </a:r>
            <a:endParaRPr/>
          </a:p>
        </p:txBody>
      </p:sp>
      <p:sp>
        <p:nvSpPr>
          <p:cNvPr id="221" name="Google Shape;221;p32"/>
          <p:cNvSpPr/>
          <p:nvPr/>
        </p:nvSpPr>
        <p:spPr>
          <a:xfrm>
            <a:off x="5372067" y="1180474"/>
            <a:ext cx="28182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2"/>
          <p:cNvSpPr/>
          <p:nvPr/>
        </p:nvSpPr>
        <p:spPr>
          <a:xfrm>
            <a:off x="7943630" y="118047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2"/>
          <p:cNvSpPr/>
          <p:nvPr/>
        </p:nvSpPr>
        <p:spPr>
          <a:xfrm>
            <a:off x="5372067" y="118047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32"/>
          <p:cNvSpPr/>
          <p:nvPr/>
        </p:nvSpPr>
        <p:spPr>
          <a:xfrm>
            <a:off x="6653522" y="118047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5" name="Google Shape;225;p32"/>
          <p:cNvCxnSpPr/>
          <p:nvPr/>
        </p:nvCxnSpPr>
        <p:spPr>
          <a:xfrm>
            <a:off x="5495394" y="1591631"/>
            <a:ext cx="18240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6" name="Google Shape;226;p32"/>
          <p:cNvCxnSpPr/>
          <p:nvPr/>
        </p:nvCxnSpPr>
        <p:spPr>
          <a:xfrm>
            <a:off x="6776848" y="1591631"/>
            <a:ext cx="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7" name="Google Shape;227;p32"/>
          <p:cNvCxnSpPr/>
          <p:nvPr/>
        </p:nvCxnSpPr>
        <p:spPr>
          <a:xfrm flipH="1">
            <a:off x="7934957" y="1591631"/>
            <a:ext cx="13200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8" name="Google Shape;228;p32"/>
          <p:cNvSpPr txBox="1"/>
          <p:nvPr/>
        </p:nvSpPr>
        <p:spPr>
          <a:xfrm>
            <a:off x="1653988" y="843475"/>
            <a:ext cx="23934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229" name="Google Shape;229;p32"/>
          <p:cNvSpPr txBox="1"/>
          <p:nvPr/>
        </p:nvSpPr>
        <p:spPr>
          <a:xfrm>
            <a:off x="1839288" y="998475"/>
            <a:ext cx="2393400" cy="92340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38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Global shift register bits are the input values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30" name="Google Shape;230;p32"/>
          <p:cNvSpPr txBox="1"/>
          <p:nvPr/>
        </p:nvSpPr>
        <p:spPr>
          <a:xfrm>
            <a:off x="-146525" y="-65125"/>
            <a:ext cx="89298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GSR</a:t>
            </a: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Used for Perceptron Predictor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87239" y="1556418"/>
            <a:ext cx="3957580" cy="301994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33"/>
          <p:cNvSpPr/>
          <p:nvPr/>
        </p:nvSpPr>
        <p:spPr>
          <a:xfrm>
            <a:off x="4026630" y="588924"/>
            <a:ext cx="28182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3"/>
          <p:cNvSpPr/>
          <p:nvPr/>
        </p:nvSpPr>
        <p:spPr>
          <a:xfrm>
            <a:off x="6598193" y="58892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3"/>
          <p:cNvSpPr/>
          <p:nvPr/>
        </p:nvSpPr>
        <p:spPr>
          <a:xfrm>
            <a:off x="4026630" y="58892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3"/>
          <p:cNvSpPr/>
          <p:nvPr/>
        </p:nvSpPr>
        <p:spPr>
          <a:xfrm>
            <a:off x="5308084" y="588924"/>
            <a:ext cx="246600" cy="4113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3"/>
          <p:cNvSpPr txBox="1"/>
          <p:nvPr/>
        </p:nvSpPr>
        <p:spPr>
          <a:xfrm>
            <a:off x="4704325" y="662855"/>
            <a:ext cx="26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⋅⋅⋅</a:t>
            </a:r>
            <a:endParaRPr/>
          </a:p>
        </p:txBody>
      </p:sp>
      <p:sp>
        <p:nvSpPr>
          <p:cNvPr id="241" name="Google Shape;241;p33"/>
          <p:cNvSpPr txBox="1"/>
          <p:nvPr/>
        </p:nvSpPr>
        <p:spPr>
          <a:xfrm>
            <a:off x="5943653" y="662855"/>
            <a:ext cx="265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⋅⋅⋅</a:t>
            </a:r>
            <a:endParaRPr/>
          </a:p>
        </p:txBody>
      </p:sp>
      <p:sp>
        <p:nvSpPr>
          <p:cNvPr id="242" name="Google Shape;242;p33"/>
          <p:cNvSpPr txBox="1"/>
          <p:nvPr/>
        </p:nvSpPr>
        <p:spPr>
          <a:xfrm>
            <a:off x="4022278" y="147625"/>
            <a:ext cx="281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Global Shift Register</a:t>
            </a:r>
            <a:endParaRPr/>
          </a:p>
        </p:txBody>
      </p:sp>
      <p:cxnSp>
        <p:nvCxnSpPr>
          <p:cNvPr id="243" name="Google Shape;243;p33"/>
          <p:cNvCxnSpPr>
            <a:stCxn id="238" idx="2"/>
          </p:cNvCxnSpPr>
          <p:nvPr/>
        </p:nvCxnSpPr>
        <p:spPr>
          <a:xfrm>
            <a:off x="4149930" y="1000224"/>
            <a:ext cx="18240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4" name="Google Shape;244;p33"/>
          <p:cNvCxnSpPr>
            <a:stCxn id="239" idx="2"/>
          </p:cNvCxnSpPr>
          <p:nvPr/>
        </p:nvCxnSpPr>
        <p:spPr>
          <a:xfrm>
            <a:off x="5431384" y="1000224"/>
            <a:ext cx="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5" name="Google Shape;245;p33"/>
          <p:cNvCxnSpPr>
            <a:stCxn id="237" idx="2"/>
          </p:cNvCxnSpPr>
          <p:nvPr/>
        </p:nvCxnSpPr>
        <p:spPr>
          <a:xfrm flipH="1">
            <a:off x="6589493" y="1000224"/>
            <a:ext cx="132000" cy="672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grpSp>
        <p:nvGrpSpPr>
          <p:cNvPr id="246" name="Google Shape;246;p33"/>
          <p:cNvGrpSpPr/>
          <p:nvPr/>
        </p:nvGrpSpPr>
        <p:grpSpPr>
          <a:xfrm>
            <a:off x="1445950" y="1300065"/>
            <a:ext cx="4980058" cy="646353"/>
            <a:chOff x="1179277" y="2074438"/>
            <a:chExt cx="7160400" cy="850800"/>
          </a:xfrm>
        </p:grpSpPr>
        <p:sp>
          <p:nvSpPr>
            <p:cNvPr id="247" name="Google Shape;247;p33"/>
            <p:cNvSpPr txBox="1"/>
            <p:nvPr/>
          </p:nvSpPr>
          <p:spPr>
            <a:xfrm>
              <a:off x="1179277" y="2074438"/>
              <a:ext cx="31173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-1 if branch is not taken</a:t>
              </a:r>
              <a:endParaRPr sz="1800"/>
            </a:p>
          </p:txBody>
        </p:sp>
        <p:cxnSp>
          <p:nvCxnSpPr>
            <p:cNvPr id="248" name="Google Shape;248;p33"/>
            <p:cNvCxnSpPr>
              <a:stCxn id="247" idx="3"/>
            </p:cNvCxnSpPr>
            <p:nvPr/>
          </p:nvCxnSpPr>
          <p:spPr>
            <a:xfrm flipH="1" rot="10800000">
              <a:off x="4296577" y="2348638"/>
              <a:ext cx="666900" cy="1512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49" name="Google Shape;249;p33"/>
            <p:cNvCxnSpPr>
              <a:stCxn id="247" idx="3"/>
            </p:cNvCxnSpPr>
            <p:nvPr/>
          </p:nvCxnSpPr>
          <p:spPr>
            <a:xfrm flipH="1" rot="10800000">
              <a:off x="4296577" y="2399038"/>
              <a:ext cx="2378100" cy="1008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50" name="Google Shape;250;p33"/>
            <p:cNvCxnSpPr>
              <a:stCxn id="247" idx="3"/>
            </p:cNvCxnSpPr>
            <p:nvPr/>
          </p:nvCxnSpPr>
          <p:spPr>
            <a:xfrm>
              <a:off x="4296577" y="2499838"/>
              <a:ext cx="4043100" cy="639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grpSp>
        <p:nvGrpSpPr>
          <p:cNvPr id="251" name="Google Shape;251;p33"/>
          <p:cNvGrpSpPr/>
          <p:nvPr/>
        </p:nvGrpSpPr>
        <p:grpSpPr>
          <a:xfrm>
            <a:off x="1913059" y="609316"/>
            <a:ext cx="4842558" cy="646353"/>
            <a:chOff x="1850892" y="1165199"/>
            <a:chExt cx="6962700" cy="850800"/>
          </a:xfrm>
        </p:grpSpPr>
        <p:sp>
          <p:nvSpPr>
            <p:cNvPr id="252" name="Google Shape;252;p33"/>
            <p:cNvSpPr txBox="1"/>
            <p:nvPr/>
          </p:nvSpPr>
          <p:spPr>
            <a:xfrm>
              <a:off x="1850892" y="1165199"/>
              <a:ext cx="26814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+1 if branch is taken</a:t>
              </a:r>
              <a:endParaRPr sz="800"/>
            </a:p>
          </p:txBody>
        </p:sp>
        <p:cxnSp>
          <p:nvCxnSpPr>
            <p:cNvPr id="253" name="Google Shape;253;p33"/>
            <p:cNvCxnSpPr>
              <a:stCxn id="252" idx="3"/>
            </p:cNvCxnSpPr>
            <p:nvPr/>
          </p:nvCxnSpPr>
          <p:spPr>
            <a:xfrm>
              <a:off x="4532292" y="1590599"/>
              <a:ext cx="4281300" cy="537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54" name="Google Shape;254;p33"/>
            <p:cNvCxnSpPr>
              <a:stCxn id="252" idx="3"/>
            </p:cNvCxnSpPr>
            <p:nvPr/>
          </p:nvCxnSpPr>
          <p:spPr>
            <a:xfrm>
              <a:off x="4532292" y="1590599"/>
              <a:ext cx="2439000" cy="1659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55" name="Google Shape;255;p33"/>
            <p:cNvCxnSpPr>
              <a:stCxn id="252" idx="3"/>
            </p:cNvCxnSpPr>
            <p:nvPr/>
          </p:nvCxnSpPr>
          <p:spPr>
            <a:xfrm>
              <a:off x="4532292" y="1590599"/>
              <a:ext cx="650400" cy="2181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grpSp>
        <p:nvGrpSpPr>
          <p:cNvPr id="256" name="Google Shape;256;p33"/>
          <p:cNvGrpSpPr/>
          <p:nvPr/>
        </p:nvGrpSpPr>
        <p:grpSpPr>
          <a:xfrm>
            <a:off x="6320284" y="2164206"/>
            <a:ext cx="2656532" cy="793469"/>
            <a:chOff x="8187665" y="3211915"/>
            <a:chExt cx="3819600" cy="1044450"/>
          </a:xfrm>
        </p:grpSpPr>
        <p:sp>
          <p:nvSpPr>
            <p:cNvPr id="257" name="Google Shape;257;p33"/>
            <p:cNvSpPr txBox="1"/>
            <p:nvPr/>
          </p:nvSpPr>
          <p:spPr>
            <a:xfrm>
              <a:off x="9045365" y="3770065"/>
              <a:ext cx="2961900" cy="48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Multiply</a:t>
              </a:r>
              <a:endParaRPr sz="800"/>
            </a:p>
          </p:txBody>
        </p:sp>
        <p:cxnSp>
          <p:nvCxnSpPr>
            <p:cNvPr id="258" name="Google Shape;258;p33"/>
            <p:cNvCxnSpPr>
              <a:stCxn id="257" idx="1"/>
            </p:cNvCxnSpPr>
            <p:nvPr/>
          </p:nvCxnSpPr>
          <p:spPr>
            <a:xfrm rot="10800000">
              <a:off x="8692565" y="3211915"/>
              <a:ext cx="352800" cy="8013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259" name="Google Shape;259;p33"/>
            <p:cNvCxnSpPr>
              <a:stCxn id="257" idx="1"/>
            </p:cNvCxnSpPr>
            <p:nvPr/>
          </p:nvCxnSpPr>
          <p:spPr>
            <a:xfrm flipH="1">
              <a:off x="8187665" y="4013215"/>
              <a:ext cx="857700" cy="1386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grpSp>
        <p:nvGrpSpPr>
          <p:cNvPr id="260" name="Google Shape;260;p33"/>
          <p:cNvGrpSpPr/>
          <p:nvPr/>
        </p:nvGrpSpPr>
        <p:grpSpPr>
          <a:xfrm>
            <a:off x="1153288" y="3889530"/>
            <a:ext cx="3343557" cy="646353"/>
            <a:chOff x="7893214" y="5462743"/>
            <a:chExt cx="5656500" cy="850800"/>
          </a:xfrm>
        </p:grpSpPr>
        <p:sp>
          <p:nvSpPr>
            <p:cNvPr id="261" name="Google Shape;261;p33"/>
            <p:cNvSpPr txBox="1"/>
            <p:nvPr/>
          </p:nvSpPr>
          <p:spPr>
            <a:xfrm>
              <a:off x="7893214" y="5462743"/>
              <a:ext cx="48834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Predict t</a:t>
              </a: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aken if positive, not taken if negative</a:t>
              </a:r>
              <a:endParaRPr sz="800"/>
            </a:p>
          </p:txBody>
        </p:sp>
        <p:cxnSp>
          <p:nvCxnSpPr>
            <p:cNvPr id="262" name="Google Shape;262;p33"/>
            <p:cNvCxnSpPr>
              <a:stCxn id="261" idx="3"/>
            </p:cNvCxnSpPr>
            <p:nvPr/>
          </p:nvCxnSpPr>
          <p:spPr>
            <a:xfrm flipH="1" rot="10800000">
              <a:off x="12776614" y="5862043"/>
              <a:ext cx="773100" cy="261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grpSp>
        <p:nvGrpSpPr>
          <p:cNvPr id="263" name="Google Shape;263;p33"/>
          <p:cNvGrpSpPr/>
          <p:nvPr/>
        </p:nvGrpSpPr>
        <p:grpSpPr>
          <a:xfrm>
            <a:off x="670384" y="1950780"/>
            <a:ext cx="2320500" cy="369442"/>
            <a:chOff x="-297597" y="2930944"/>
            <a:chExt cx="2652000" cy="486300"/>
          </a:xfrm>
        </p:grpSpPr>
        <p:sp>
          <p:nvSpPr>
            <p:cNvPr id="264" name="Google Shape;264;p33"/>
            <p:cNvSpPr txBox="1"/>
            <p:nvPr/>
          </p:nvSpPr>
          <p:spPr>
            <a:xfrm>
              <a:off x="-297597" y="2930944"/>
              <a:ext cx="1412700" cy="48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bias input</a:t>
              </a:r>
              <a:endParaRPr sz="800"/>
            </a:p>
          </p:txBody>
        </p:sp>
        <p:cxnSp>
          <p:nvCxnSpPr>
            <p:cNvPr id="265" name="Google Shape;265;p33"/>
            <p:cNvCxnSpPr>
              <a:stCxn id="264" idx="3"/>
            </p:cNvCxnSpPr>
            <p:nvPr/>
          </p:nvCxnSpPr>
          <p:spPr>
            <a:xfrm flipH="1" rot="10800000">
              <a:off x="1115103" y="3148294"/>
              <a:ext cx="1239300" cy="258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grpSp>
        <p:nvGrpSpPr>
          <p:cNvPr id="266" name="Google Shape;266;p33"/>
          <p:cNvGrpSpPr/>
          <p:nvPr/>
        </p:nvGrpSpPr>
        <p:grpSpPr>
          <a:xfrm>
            <a:off x="896183" y="2763596"/>
            <a:ext cx="2572237" cy="923491"/>
            <a:chOff x="388813" y="4000897"/>
            <a:chExt cx="3698400" cy="1215600"/>
          </a:xfrm>
        </p:grpSpPr>
        <p:sp>
          <p:nvSpPr>
            <p:cNvPr id="267" name="Google Shape;267;p33"/>
            <p:cNvSpPr txBox="1"/>
            <p:nvPr/>
          </p:nvSpPr>
          <p:spPr>
            <a:xfrm>
              <a:off x="388813" y="4000897"/>
              <a:ext cx="2862300" cy="12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w</a:t>
              </a:r>
              <a:r>
                <a:rPr baseline="-25000" i="1"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 &gt; 0: bias taken</a:t>
              </a:r>
              <a:endParaRPr sz="800"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w</a:t>
              </a:r>
              <a:r>
                <a:rPr baseline="-25000" i="1"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r>
                <a:rPr lang="en" sz="180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 &lt; 0: bias not taken</a:t>
              </a:r>
              <a:endParaRPr sz="800"/>
            </a:p>
          </p:txBody>
        </p:sp>
        <p:cxnSp>
          <p:nvCxnSpPr>
            <p:cNvPr id="268" name="Google Shape;268;p33"/>
            <p:cNvCxnSpPr>
              <a:stCxn id="267" idx="3"/>
            </p:cNvCxnSpPr>
            <p:nvPr/>
          </p:nvCxnSpPr>
          <p:spPr>
            <a:xfrm flipH="1" rot="10800000">
              <a:off x="3251113" y="4423897"/>
              <a:ext cx="836100" cy="18480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5150" y="1138150"/>
            <a:ext cx="2389275" cy="355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1675" y="2301625"/>
            <a:ext cx="2819400" cy="962025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4"/>
          <p:cNvSpPr/>
          <p:nvPr/>
        </p:nvSpPr>
        <p:spPr>
          <a:xfrm>
            <a:off x="4859400" y="2512375"/>
            <a:ext cx="1791000" cy="68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4"/>
          <p:cNvSpPr txBox="1"/>
          <p:nvPr/>
        </p:nvSpPr>
        <p:spPr>
          <a:xfrm>
            <a:off x="4940825" y="2349575"/>
            <a:ext cx="34029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77" name="Google Shape;277;p34"/>
          <p:cNvSpPr txBox="1"/>
          <p:nvPr/>
        </p:nvSpPr>
        <p:spPr>
          <a:xfrm>
            <a:off x="4940825" y="3666475"/>
            <a:ext cx="300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50">
                <a:solidFill>
                  <a:srgbClr val="3D4A43"/>
                </a:solidFill>
                <a:highlight>
                  <a:srgbClr val="9FC3FF"/>
                </a:highlight>
              </a:rPr>
              <a:t>[w</a:t>
            </a:r>
            <a:r>
              <a:rPr lang="en" sz="1500">
                <a:solidFill>
                  <a:srgbClr val="3D4A43"/>
                </a:solidFill>
                <a:highlight>
                  <a:srgbClr val="9FC3FF"/>
                </a:highlight>
              </a:rPr>
              <a:t>0</a:t>
            </a:r>
            <a:r>
              <a:rPr lang="en" sz="1750">
                <a:solidFill>
                  <a:srgbClr val="3D4A43"/>
                </a:solidFill>
                <a:highlight>
                  <a:srgbClr val="9FC3FF"/>
                </a:highlight>
              </a:rPr>
              <a:t>, w</a:t>
            </a:r>
            <a:r>
              <a:rPr lang="en" sz="1500">
                <a:solidFill>
                  <a:srgbClr val="3D4A43"/>
                </a:solidFill>
                <a:highlight>
                  <a:srgbClr val="9FC3FF"/>
                </a:highlight>
              </a:rPr>
              <a:t>1</a:t>
            </a:r>
            <a:r>
              <a:rPr lang="en" sz="1750">
                <a:solidFill>
                  <a:srgbClr val="3D4A43"/>
                </a:solidFill>
                <a:highlight>
                  <a:srgbClr val="9FC3FF"/>
                </a:highlight>
              </a:rPr>
              <a:t>, w</a:t>
            </a:r>
            <a:r>
              <a:rPr lang="en" sz="1500">
                <a:solidFill>
                  <a:srgbClr val="3D4A43"/>
                </a:solidFill>
                <a:highlight>
                  <a:srgbClr val="9FC3FF"/>
                </a:highlight>
              </a:rPr>
              <a:t>2</a:t>
            </a:r>
            <a:r>
              <a:rPr lang="en" sz="1750">
                <a:solidFill>
                  <a:srgbClr val="3D4A43"/>
                </a:solidFill>
                <a:highlight>
                  <a:srgbClr val="9FC3FF"/>
                </a:highlight>
              </a:rPr>
              <a:t>, ..., w</a:t>
            </a:r>
            <a:r>
              <a:rPr lang="en" sz="1500">
                <a:solidFill>
                  <a:srgbClr val="3D4A43"/>
                </a:solidFill>
                <a:highlight>
                  <a:srgbClr val="9FC3FF"/>
                </a:highlight>
              </a:rPr>
              <a:t>n</a:t>
            </a:r>
            <a:r>
              <a:rPr lang="en" sz="1750">
                <a:solidFill>
                  <a:srgbClr val="3D4A43"/>
                </a:solidFill>
                <a:highlight>
                  <a:srgbClr val="9FC3FF"/>
                </a:highlight>
              </a:rPr>
              <a:t>]</a:t>
            </a:r>
            <a:endParaRPr sz="2100">
              <a:highlight>
                <a:srgbClr val="9FC3FF"/>
              </a:highlight>
            </a:endParaRPr>
          </a:p>
        </p:txBody>
      </p:sp>
      <p:sp>
        <p:nvSpPr>
          <p:cNvPr id="278" name="Google Shape;278;p34"/>
          <p:cNvSpPr txBox="1"/>
          <p:nvPr/>
        </p:nvSpPr>
        <p:spPr>
          <a:xfrm>
            <a:off x="4973225" y="2098025"/>
            <a:ext cx="3338100" cy="115440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38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Each PHT entry now holds a set of weights associated with the branch identified by its PC.</a:t>
            </a:r>
            <a:endParaRPr sz="1800">
              <a:solidFill>
                <a:schemeClr val="dk2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cxnSp>
        <p:nvCxnSpPr>
          <p:cNvPr id="279" name="Google Shape;279;p34"/>
          <p:cNvCxnSpPr>
            <a:stCxn id="277" idx="1"/>
          </p:cNvCxnSpPr>
          <p:nvPr/>
        </p:nvCxnSpPr>
        <p:spPr>
          <a:xfrm flipH="1">
            <a:off x="4281425" y="3893425"/>
            <a:ext cx="659400" cy="6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0" name="Google Shape;280;p34"/>
          <p:cNvSpPr txBox="1"/>
          <p:nvPr/>
        </p:nvSpPr>
        <p:spPr>
          <a:xfrm>
            <a:off x="0" y="219825"/>
            <a:ext cx="8718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PHT for Perceptron Predictor</a:t>
            </a: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5"/>
          <p:cNvSpPr txBox="1"/>
          <p:nvPr/>
        </p:nvSpPr>
        <p:spPr>
          <a:xfrm>
            <a:off x="2292525" y="1486625"/>
            <a:ext cx="62523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Making a Prediction</a:t>
            </a:r>
            <a:endParaRPr/>
          </a:p>
        </p:txBody>
      </p:sp>
      <p:pic>
        <p:nvPicPr>
          <p:cNvPr id="286" name="Google Shape;286;p35" title="dotproduc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6075" y="2571750"/>
            <a:ext cx="2061150" cy="863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35"/>
          <p:cNvSpPr txBox="1"/>
          <p:nvPr/>
        </p:nvSpPr>
        <p:spPr>
          <a:xfrm>
            <a:off x="2836775" y="2795800"/>
            <a:ext cx="1652700" cy="4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Dot product: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36" title="exampledo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2725" y="152400"/>
            <a:ext cx="573004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37" title="exampledo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2725" y="152400"/>
            <a:ext cx="573004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37"/>
          <p:cNvSpPr/>
          <p:nvPr/>
        </p:nvSpPr>
        <p:spPr>
          <a:xfrm>
            <a:off x="7244700" y="4629050"/>
            <a:ext cx="388200" cy="464100"/>
          </a:xfrm>
          <a:prstGeom prst="ellipse">
            <a:avLst/>
          </a:prstGeom>
          <a:noFill/>
          <a:ln cap="flat" cmpd="sng" w="28575">
            <a:solidFill>
              <a:srgbClr val="1880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99" name="Google Shape;299;p37"/>
          <p:cNvCxnSpPr/>
          <p:nvPr/>
        </p:nvCxnSpPr>
        <p:spPr>
          <a:xfrm flipH="1">
            <a:off x="7475574" y="4145741"/>
            <a:ext cx="157200" cy="483300"/>
          </a:xfrm>
          <a:prstGeom prst="straightConnector1">
            <a:avLst/>
          </a:prstGeom>
          <a:noFill/>
          <a:ln cap="flat" cmpd="sng" w="9525">
            <a:solidFill>
              <a:srgbClr val="18803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0" name="Google Shape;300;p37"/>
          <p:cNvSpPr txBox="1"/>
          <p:nvPr/>
        </p:nvSpPr>
        <p:spPr>
          <a:xfrm>
            <a:off x="6674825" y="3285775"/>
            <a:ext cx="2165700" cy="814200"/>
          </a:xfrm>
          <a:prstGeom prst="rect">
            <a:avLst/>
          </a:prstGeom>
          <a:noFill/>
          <a:ln cap="flat" cmpd="sng" w="9525">
            <a:solidFill>
              <a:srgbClr val="1880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Branch predicted taken!</a:t>
            </a:r>
            <a:endParaRPr sz="21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8"/>
          <p:cNvSpPr txBox="1"/>
          <p:nvPr/>
        </p:nvSpPr>
        <p:spPr>
          <a:xfrm>
            <a:off x="2251825" y="1006300"/>
            <a:ext cx="62523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Training a Perceptron</a:t>
            </a:r>
            <a:endParaRPr/>
          </a:p>
        </p:txBody>
      </p:sp>
      <p:pic>
        <p:nvPicPr>
          <p:cNvPr id="306" name="Google Shape;306;p38" title="training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3125" y="2074775"/>
            <a:ext cx="485775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6394" y="545874"/>
            <a:ext cx="4139587" cy="258361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2" name="Google Shape;312;p39"/>
          <p:cNvGrpSpPr/>
          <p:nvPr/>
        </p:nvGrpSpPr>
        <p:grpSpPr>
          <a:xfrm>
            <a:off x="371746" y="3597818"/>
            <a:ext cx="7524217" cy="846373"/>
            <a:chOff x="-306675" y="5881044"/>
            <a:chExt cx="10341145" cy="1302312"/>
          </a:xfrm>
        </p:grpSpPr>
        <p:sp>
          <p:nvSpPr>
            <p:cNvPr id="313" name="Google Shape;313;p39"/>
            <p:cNvSpPr txBox="1"/>
            <p:nvPr/>
          </p:nvSpPr>
          <p:spPr>
            <a:xfrm>
              <a:off x="4277226" y="5881044"/>
              <a:ext cx="4069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  1</a:t>
              </a:r>
              <a:r>
                <a:rPr lang="en" sz="2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if branch was taken</a:t>
              </a:r>
              <a:endParaRPr sz="1000"/>
            </a:p>
          </p:txBody>
        </p:sp>
        <p:sp>
          <p:nvSpPr>
            <p:cNvPr id="314" name="Google Shape;314;p39"/>
            <p:cNvSpPr txBox="1"/>
            <p:nvPr/>
          </p:nvSpPr>
          <p:spPr>
            <a:xfrm>
              <a:off x="-306675" y="6141456"/>
              <a:ext cx="4029000" cy="104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Actual Outcome of the Branch:</a:t>
              </a:r>
              <a:endParaRPr sz="900"/>
            </a:p>
          </p:txBody>
        </p:sp>
        <p:sp>
          <p:nvSpPr>
            <p:cNvPr id="315" name="Google Shape;315;p39"/>
            <p:cNvSpPr txBox="1"/>
            <p:nvPr/>
          </p:nvSpPr>
          <p:spPr>
            <a:xfrm>
              <a:off x="4232470" y="6440219"/>
              <a:ext cx="5802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 -1</a:t>
              </a:r>
              <a:r>
                <a:rPr lang="en" sz="2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if branch was not taken</a:t>
              </a:r>
              <a:endParaRPr sz="1000"/>
            </a:p>
          </p:txBody>
        </p:sp>
        <p:sp>
          <p:nvSpPr>
            <p:cNvPr id="316" name="Google Shape;316;p39"/>
            <p:cNvSpPr/>
            <p:nvPr/>
          </p:nvSpPr>
          <p:spPr>
            <a:xfrm>
              <a:off x="4496760" y="6075016"/>
              <a:ext cx="155400" cy="914400"/>
            </a:xfrm>
            <a:prstGeom prst="leftBrace">
              <a:avLst>
                <a:gd fmla="val 8333" name="adj1"/>
                <a:gd fmla="val 50000" name="adj2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39"/>
            <p:cNvSpPr txBox="1"/>
            <p:nvPr/>
          </p:nvSpPr>
          <p:spPr>
            <a:xfrm>
              <a:off x="3722329" y="6177018"/>
              <a:ext cx="742500" cy="71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lang="en"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=</a:t>
              </a: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8" name="Google Shape;318;p39"/>
          <p:cNvSpPr txBox="1"/>
          <p:nvPr/>
        </p:nvSpPr>
        <p:spPr>
          <a:xfrm>
            <a:off x="371748" y="1113200"/>
            <a:ext cx="29163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weights after actual outcome of branch is determined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w</a:t>
            </a:r>
            <a:r>
              <a:rPr baseline="-25000"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= w</a:t>
            </a:r>
            <a:r>
              <a:rPr baseline="-25000"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+ tx</a:t>
            </a:r>
            <a:r>
              <a:rPr baseline="-25000" i="1" lang="en" sz="2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aseline="-25000" i="1" sz="29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40" title="exampledot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6400" y="1433875"/>
            <a:ext cx="3884725" cy="3280426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40"/>
          <p:cNvSpPr txBox="1"/>
          <p:nvPr/>
        </p:nvSpPr>
        <p:spPr>
          <a:xfrm>
            <a:off x="206063" y="325650"/>
            <a:ext cx="8987700" cy="6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3200">
                <a:latin typeface="Calibri"/>
                <a:ea typeface="Calibri"/>
                <a:cs typeface="Calibri"/>
                <a:sym typeface="Calibri"/>
              </a:rPr>
              <a:t>The perceptron weights are updated based on the actual branch outcome</a:t>
            </a:r>
            <a:endParaRPr sz="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1"/>
          <p:cNvSpPr txBox="1"/>
          <p:nvPr/>
        </p:nvSpPr>
        <p:spPr>
          <a:xfrm>
            <a:off x="206063" y="325650"/>
            <a:ext cx="8987700" cy="6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3200">
                <a:latin typeface="Calibri"/>
                <a:ea typeface="Calibri"/>
                <a:cs typeface="Calibri"/>
                <a:sym typeface="Calibri"/>
              </a:rPr>
              <a:t>Case 1: Branch is actually taken </a:t>
            </a:r>
            <a:r>
              <a:rPr lang="en" sz="2000">
                <a:solidFill>
                  <a:srgbClr val="474747"/>
                </a:solidFill>
                <a:highlight>
                  <a:srgbClr val="FFFFFF"/>
                </a:highlight>
              </a:rPr>
              <a:t>✅</a:t>
            </a:r>
            <a:endParaRPr sz="1000"/>
          </a:p>
        </p:txBody>
      </p:sp>
      <p:pic>
        <p:nvPicPr>
          <p:cNvPr id="330" name="Google Shape;330;p41" title="cases.png"/>
          <p:cNvPicPr preferRelativeResize="0"/>
          <p:nvPr/>
        </p:nvPicPr>
        <p:blipFill rotWithShape="1">
          <a:blip r:embed="rId3">
            <a:alphaModFix/>
          </a:blip>
          <a:srcRect b="51257" l="0" r="0" t="0"/>
          <a:stretch/>
        </p:blipFill>
        <p:spPr>
          <a:xfrm>
            <a:off x="166500" y="1279025"/>
            <a:ext cx="8811025" cy="3092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41"/>
          <p:cNvSpPr txBox="1"/>
          <p:nvPr/>
        </p:nvSpPr>
        <p:spPr>
          <a:xfrm>
            <a:off x="6849300" y="1600600"/>
            <a:ext cx="2294700" cy="4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1" lang="en" sz="2900">
                <a:solidFill>
                  <a:srgbClr val="0000FF"/>
                </a:solidFill>
              </a:rPr>
              <a:t>w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r>
              <a:rPr i="1" lang="en" sz="2900">
                <a:solidFill>
                  <a:srgbClr val="0000FF"/>
                </a:solidFill>
              </a:rPr>
              <a:t> = w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r>
              <a:rPr i="1" lang="en" sz="2900">
                <a:solidFill>
                  <a:srgbClr val="0000FF"/>
                </a:solidFill>
              </a:rPr>
              <a:t> + tx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1683675" y="29872"/>
            <a:ext cx="5284800" cy="8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Static Predictions 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6" name="Google Shape;66;p15"/>
          <p:cNvGrpSpPr/>
          <p:nvPr/>
        </p:nvGrpSpPr>
        <p:grpSpPr>
          <a:xfrm>
            <a:off x="1808066" y="751801"/>
            <a:ext cx="1355941" cy="4391690"/>
            <a:chOff x="650875" y="1285876"/>
            <a:chExt cx="2111400" cy="6151688"/>
          </a:xfrm>
        </p:grpSpPr>
        <p:sp>
          <p:nvSpPr>
            <p:cNvPr id="67" name="Google Shape;67;p15"/>
            <p:cNvSpPr/>
            <p:nvPr/>
          </p:nvSpPr>
          <p:spPr>
            <a:xfrm>
              <a:off x="1055688" y="1682750"/>
              <a:ext cx="1303200" cy="1319100"/>
            </a:xfrm>
            <a:prstGeom prst="diamond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1055688" y="3414713"/>
              <a:ext cx="1303200" cy="973200"/>
            </a:xfrm>
            <a:prstGeom prst="rect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055688" y="4783138"/>
              <a:ext cx="1303200" cy="973200"/>
            </a:xfrm>
            <a:prstGeom prst="rect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0" name="Google Shape;70;p15"/>
            <p:cNvCxnSpPr>
              <a:stCxn id="67" idx="2"/>
              <a:endCxn id="68" idx="0"/>
            </p:cNvCxnSpPr>
            <p:nvPr/>
          </p:nvCxnSpPr>
          <p:spPr>
            <a:xfrm>
              <a:off x="1707288" y="3001850"/>
              <a:ext cx="0" cy="4128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cxnSp>
          <p:nvCxnSpPr>
            <p:cNvPr id="71" name="Google Shape;71;p15"/>
            <p:cNvCxnSpPr>
              <a:stCxn id="68" idx="2"/>
              <a:endCxn id="69" idx="0"/>
            </p:cNvCxnSpPr>
            <p:nvPr/>
          </p:nvCxnSpPr>
          <p:spPr>
            <a:xfrm>
              <a:off x="1707288" y="4387913"/>
              <a:ext cx="0" cy="3951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2" name="Google Shape;72;p15"/>
            <p:cNvCxnSpPr>
              <a:stCxn id="67" idx="1"/>
              <a:endCxn id="69" idx="1"/>
            </p:cNvCxnSpPr>
            <p:nvPr/>
          </p:nvCxnSpPr>
          <p:spPr>
            <a:xfrm>
              <a:off x="1055688" y="2342300"/>
              <a:ext cx="900" cy="2927400"/>
            </a:xfrm>
            <a:prstGeom prst="curvedConnector3">
              <a:avLst>
                <a:gd fmla="val -41199522" name="adj1"/>
              </a:avLst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73" name="Google Shape;73;p15"/>
            <p:cNvSpPr txBox="1"/>
            <p:nvPr/>
          </p:nvSpPr>
          <p:spPr>
            <a:xfrm>
              <a:off x="650875" y="6100763"/>
              <a:ext cx="2111400" cy="133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" sz="2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Always Taken</a:t>
              </a:r>
              <a:endParaRPr/>
            </a:p>
          </p:txBody>
        </p:sp>
        <p:cxnSp>
          <p:nvCxnSpPr>
            <p:cNvPr id="74" name="Google Shape;74;p15"/>
            <p:cNvCxnSpPr/>
            <p:nvPr/>
          </p:nvCxnSpPr>
          <p:spPr>
            <a:xfrm rot="5400000">
              <a:off x="1510538" y="1483576"/>
              <a:ext cx="396900" cy="15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75" name="Google Shape;75;p15"/>
            <p:cNvCxnSpPr/>
            <p:nvPr/>
          </p:nvCxnSpPr>
          <p:spPr>
            <a:xfrm rot="5400000">
              <a:off x="1507363" y="5953976"/>
              <a:ext cx="396900" cy="15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76" name="Google Shape;76;p15"/>
          <p:cNvGrpSpPr/>
          <p:nvPr/>
        </p:nvGrpSpPr>
        <p:grpSpPr>
          <a:xfrm>
            <a:off x="4010178" y="751801"/>
            <a:ext cx="3104298" cy="4391690"/>
            <a:chOff x="4079888" y="1285876"/>
            <a:chExt cx="4833850" cy="6151688"/>
          </a:xfrm>
        </p:grpSpPr>
        <p:sp>
          <p:nvSpPr>
            <p:cNvPr id="77" name="Google Shape;77;p15"/>
            <p:cNvSpPr/>
            <p:nvPr/>
          </p:nvSpPr>
          <p:spPr>
            <a:xfrm>
              <a:off x="6881813" y="1682750"/>
              <a:ext cx="1303200" cy="1319100"/>
            </a:xfrm>
            <a:prstGeom prst="diamond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6881813" y="3414713"/>
              <a:ext cx="1303200" cy="973200"/>
            </a:xfrm>
            <a:prstGeom prst="rect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6881813" y="4783138"/>
              <a:ext cx="1303200" cy="973200"/>
            </a:xfrm>
            <a:prstGeom prst="rect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38" scaled="0"/>
            </a:gra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0" name="Google Shape;80;p15"/>
            <p:cNvCxnSpPr>
              <a:stCxn id="77" idx="2"/>
              <a:endCxn id="78" idx="0"/>
            </p:cNvCxnSpPr>
            <p:nvPr/>
          </p:nvCxnSpPr>
          <p:spPr>
            <a:xfrm>
              <a:off x="7533413" y="3001850"/>
              <a:ext cx="0" cy="4128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1" name="Google Shape;81;p15"/>
            <p:cNvCxnSpPr>
              <a:stCxn id="78" idx="2"/>
              <a:endCxn id="79" idx="0"/>
            </p:cNvCxnSpPr>
            <p:nvPr/>
          </p:nvCxnSpPr>
          <p:spPr>
            <a:xfrm>
              <a:off x="7533413" y="4387913"/>
              <a:ext cx="0" cy="3951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2" name="Google Shape;82;p15"/>
            <p:cNvCxnSpPr>
              <a:stCxn id="77" idx="1"/>
              <a:endCxn id="79" idx="1"/>
            </p:cNvCxnSpPr>
            <p:nvPr/>
          </p:nvCxnSpPr>
          <p:spPr>
            <a:xfrm>
              <a:off x="6881813" y="2342300"/>
              <a:ext cx="900" cy="2927400"/>
            </a:xfrm>
            <a:prstGeom prst="curvedConnector3">
              <a:avLst>
                <a:gd fmla="val -41199522" name="adj1"/>
              </a:avLst>
            </a:prstGeom>
            <a:noFill/>
            <a:ln cap="flat" cmpd="sng" w="25400">
              <a:solidFill>
                <a:srgbClr val="000000"/>
              </a:solidFill>
              <a:prstDash val="dash"/>
              <a:round/>
              <a:headEnd len="sm" w="sm" type="none"/>
              <a:tailEnd len="med" w="med" type="stealth"/>
            </a:ln>
          </p:spPr>
        </p:cxnSp>
        <p:sp>
          <p:nvSpPr>
            <p:cNvPr id="83" name="Google Shape;83;p15"/>
            <p:cNvSpPr txBox="1"/>
            <p:nvPr/>
          </p:nvSpPr>
          <p:spPr>
            <a:xfrm>
              <a:off x="6180138" y="6100763"/>
              <a:ext cx="2733600" cy="133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" sz="2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Always Not Taken</a:t>
              </a:r>
              <a:endParaRPr/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4079888" y="3513147"/>
              <a:ext cx="1303200" cy="99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n" sz="4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OR</a:t>
              </a:r>
              <a:endParaRPr/>
            </a:p>
          </p:txBody>
        </p:sp>
        <p:cxnSp>
          <p:nvCxnSpPr>
            <p:cNvPr id="85" name="Google Shape;85;p15"/>
            <p:cNvCxnSpPr/>
            <p:nvPr/>
          </p:nvCxnSpPr>
          <p:spPr>
            <a:xfrm rot="5400000">
              <a:off x="7333488" y="1483576"/>
              <a:ext cx="396900" cy="15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86" name="Google Shape;86;p15"/>
            <p:cNvCxnSpPr/>
            <p:nvPr/>
          </p:nvCxnSpPr>
          <p:spPr>
            <a:xfrm rot="5400000">
              <a:off x="7331900" y="5952388"/>
              <a:ext cx="396900" cy="1500"/>
            </a:xfrm>
            <a:prstGeom prst="straightConnector1">
              <a:avLst/>
            </a:prstGeom>
            <a:noFill/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2"/>
          <p:cNvSpPr txBox="1"/>
          <p:nvPr/>
        </p:nvSpPr>
        <p:spPr>
          <a:xfrm>
            <a:off x="206063" y="325650"/>
            <a:ext cx="8987700" cy="6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3200">
                <a:latin typeface="Calibri"/>
                <a:ea typeface="Calibri"/>
                <a:cs typeface="Calibri"/>
                <a:sym typeface="Calibri"/>
              </a:rPr>
              <a:t>Case 2: Branch is actually not taken </a:t>
            </a:r>
            <a:r>
              <a:rPr lang="en" sz="2200">
                <a:solidFill>
                  <a:schemeClr val="dk1"/>
                </a:solidFill>
              </a:rPr>
              <a:t>❌</a:t>
            </a:r>
            <a:endParaRPr sz="1800"/>
          </a:p>
        </p:txBody>
      </p:sp>
      <p:pic>
        <p:nvPicPr>
          <p:cNvPr id="337" name="Google Shape;337;p42" title="cases.png"/>
          <p:cNvPicPr preferRelativeResize="0"/>
          <p:nvPr/>
        </p:nvPicPr>
        <p:blipFill rotWithShape="1">
          <a:blip r:embed="rId3">
            <a:alphaModFix/>
          </a:blip>
          <a:srcRect b="0" l="0" r="0" t="51054"/>
          <a:stretch/>
        </p:blipFill>
        <p:spPr>
          <a:xfrm>
            <a:off x="206075" y="1261625"/>
            <a:ext cx="8826350" cy="3110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42"/>
          <p:cNvSpPr txBox="1"/>
          <p:nvPr/>
        </p:nvSpPr>
        <p:spPr>
          <a:xfrm>
            <a:off x="6968750" y="1616025"/>
            <a:ext cx="300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900">
                <a:solidFill>
                  <a:srgbClr val="0000FF"/>
                </a:solidFill>
              </a:rPr>
              <a:t>w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r>
              <a:rPr i="1" lang="en" sz="2900">
                <a:solidFill>
                  <a:srgbClr val="0000FF"/>
                </a:solidFill>
              </a:rPr>
              <a:t> = w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r>
              <a:rPr i="1" lang="en" sz="2900">
                <a:solidFill>
                  <a:srgbClr val="0000FF"/>
                </a:solidFill>
              </a:rPr>
              <a:t> + tx</a:t>
            </a:r>
            <a:r>
              <a:rPr baseline="-25000" i="1" lang="en" sz="2900">
                <a:solidFill>
                  <a:srgbClr val="0000FF"/>
                </a:solidFill>
              </a:rPr>
              <a:t>i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3"/>
          <p:cNvSpPr txBox="1"/>
          <p:nvPr/>
        </p:nvSpPr>
        <p:spPr>
          <a:xfrm>
            <a:off x="1600550" y="2023925"/>
            <a:ext cx="62523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to Stop Training?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4"/>
          <p:cNvSpPr txBox="1"/>
          <p:nvPr/>
        </p:nvSpPr>
        <p:spPr>
          <a:xfrm>
            <a:off x="5190637" y="203951"/>
            <a:ext cx="3112500" cy="10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Threshold 𝚹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9" name="Google Shape;349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54385" y="1619289"/>
            <a:ext cx="4464954" cy="3191312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44"/>
          <p:cNvSpPr txBox="1"/>
          <p:nvPr/>
        </p:nvSpPr>
        <p:spPr>
          <a:xfrm>
            <a:off x="772135" y="1086240"/>
            <a:ext cx="34452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the value  y becomes high,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branch has a strong bias.</a:t>
            </a:r>
            <a:endParaRPr sz="10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need for further training.</a:t>
            </a:r>
            <a:endParaRPr sz="1000"/>
          </a:p>
        </p:txBody>
      </p:sp>
      <p:sp>
        <p:nvSpPr>
          <p:cNvPr id="351" name="Google Shape;351;p44"/>
          <p:cNvSpPr/>
          <p:nvPr/>
        </p:nvSpPr>
        <p:spPr>
          <a:xfrm>
            <a:off x="689025" y="1041150"/>
            <a:ext cx="3257700" cy="1530600"/>
          </a:xfrm>
          <a:prstGeom prst="rect">
            <a:avLst/>
          </a:prstGeom>
          <a:noFill/>
          <a:ln cap="flat" cmpd="sng" w="19050">
            <a:solidFill>
              <a:srgbClr val="0828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44"/>
          <p:cNvSpPr txBox="1"/>
          <p:nvPr/>
        </p:nvSpPr>
        <p:spPr>
          <a:xfrm>
            <a:off x="615768" y="341925"/>
            <a:ext cx="31971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Intuition</a:t>
            </a:r>
            <a:endParaRPr sz="1000"/>
          </a:p>
        </p:txBody>
      </p:sp>
      <p:sp>
        <p:nvSpPr>
          <p:cNvPr id="353" name="Google Shape;353;p44"/>
          <p:cNvSpPr txBox="1"/>
          <p:nvPr/>
        </p:nvSpPr>
        <p:spPr>
          <a:xfrm>
            <a:off x="689023" y="2870777"/>
            <a:ext cx="2444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Stop training is |y| &gt; 𝚹.</a:t>
            </a:r>
            <a:endParaRPr sz="1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5"/>
          <p:cNvSpPr txBox="1"/>
          <p:nvPr/>
        </p:nvSpPr>
        <p:spPr>
          <a:xfrm>
            <a:off x="609750" y="1714575"/>
            <a:ext cx="81900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erceptron branch predictor in RARS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6"/>
          <p:cNvSpPr txBox="1"/>
          <p:nvPr/>
        </p:nvSpPr>
        <p:spPr>
          <a:xfrm>
            <a:off x="610350" y="1205000"/>
            <a:ext cx="7923300" cy="20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to the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coding question on the midterm, perceptron_predictor.s reads and parses the binary of another program provided as an argument.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7"/>
          <p:cNvSpPr txBox="1"/>
          <p:nvPr/>
        </p:nvSpPr>
        <p:spPr>
          <a:xfrm>
            <a:off x="610350" y="1180575"/>
            <a:ext cx="7923300" cy="20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perceptron_predictor.s will predict the branches in the input program, and train its perceptrons on the actual branch outcomes.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8"/>
          <p:cNvSpPr txBox="1"/>
          <p:nvPr>
            <p:ph idx="1" type="body"/>
          </p:nvPr>
        </p:nvSpPr>
        <p:spPr>
          <a:xfrm>
            <a:off x="344275" y="1274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 an actual perceptron branch predictor, the one in this lab will not use the PC of a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access the PHT. Instead each branch from the input program will be assigned a static branch Id.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Google Shape;378;p49"/>
          <p:cNvPicPr preferRelativeResize="0"/>
          <p:nvPr/>
        </p:nvPicPr>
        <p:blipFill rotWithShape="1">
          <a:blip r:embed="rId3">
            <a:alphaModFix/>
          </a:blip>
          <a:srcRect b="0" l="0" r="42670" t="0"/>
          <a:stretch/>
        </p:blipFill>
        <p:spPr>
          <a:xfrm>
            <a:off x="1432000" y="152400"/>
            <a:ext cx="1719226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9" name="Google Shape;379;p49"/>
          <p:cNvCxnSpPr/>
          <p:nvPr/>
        </p:nvCxnSpPr>
        <p:spPr>
          <a:xfrm rot="10800000">
            <a:off x="3247375" y="2276325"/>
            <a:ext cx="20109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0" name="Google Shape;380;p49"/>
          <p:cNvCxnSpPr/>
          <p:nvPr/>
        </p:nvCxnSpPr>
        <p:spPr>
          <a:xfrm rot="10800000">
            <a:off x="3247375" y="2982300"/>
            <a:ext cx="20109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1" name="Google Shape;381;p49"/>
          <p:cNvCxnSpPr/>
          <p:nvPr/>
        </p:nvCxnSpPr>
        <p:spPr>
          <a:xfrm rot="10800000">
            <a:off x="3247375" y="3908100"/>
            <a:ext cx="20109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2" name="Google Shape;382;p49"/>
          <p:cNvCxnSpPr/>
          <p:nvPr/>
        </p:nvCxnSpPr>
        <p:spPr>
          <a:xfrm rot="10800000">
            <a:off x="3247375" y="4939725"/>
            <a:ext cx="20109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3" name="Google Shape;383;p49"/>
          <p:cNvSpPr txBox="1"/>
          <p:nvPr/>
        </p:nvSpPr>
        <p:spPr>
          <a:xfrm>
            <a:off x="5354425" y="2015750"/>
            <a:ext cx="14409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Branch Id 0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84" name="Google Shape;384;p49"/>
          <p:cNvSpPr txBox="1"/>
          <p:nvPr/>
        </p:nvSpPr>
        <p:spPr>
          <a:xfrm>
            <a:off x="5354425" y="2807250"/>
            <a:ext cx="14409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Branch Id 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85" name="Google Shape;385;p49"/>
          <p:cNvSpPr txBox="1"/>
          <p:nvPr/>
        </p:nvSpPr>
        <p:spPr>
          <a:xfrm>
            <a:off x="5354425" y="3733050"/>
            <a:ext cx="14409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Branch Id 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86" name="Google Shape;386;p49"/>
          <p:cNvSpPr txBox="1"/>
          <p:nvPr/>
        </p:nvSpPr>
        <p:spPr>
          <a:xfrm>
            <a:off x="5354425" y="4764675"/>
            <a:ext cx="1440900" cy="3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Branch Id 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87" name="Google Shape;387;p49"/>
          <p:cNvSpPr/>
          <p:nvPr/>
        </p:nvSpPr>
        <p:spPr>
          <a:xfrm>
            <a:off x="2360125" y="152400"/>
            <a:ext cx="791100" cy="203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49"/>
          <p:cNvSpPr txBox="1"/>
          <p:nvPr/>
        </p:nvSpPr>
        <p:spPr>
          <a:xfrm>
            <a:off x="5649025" y="38250"/>
            <a:ext cx="2784300" cy="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Input Program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9" name="Google Shape;389;p49"/>
          <p:cNvCxnSpPr/>
          <p:nvPr/>
        </p:nvCxnSpPr>
        <p:spPr>
          <a:xfrm rot="10800000">
            <a:off x="2278800" y="250050"/>
            <a:ext cx="3240000" cy="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4" name="Google Shape;394;p50"/>
          <p:cNvGraphicFramePr/>
          <p:nvPr/>
        </p:nvGraphicFramePr>
        <p:xfrm>
          <a:off x="2285325" y="1568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{44AE1DDB-EBD9-4FCE-845C-94D676457B9E}</a:tableStyleId>
              </a:tblPr>
              <a:tblGrid>
                <a:gridCol w="13929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95" name="Google Shape;395;p50"/>
          <p:cNvSpPr txBox="1"/>
          <p:nvPr/>
        </p:nvSpPr>
        <p:spPr>
          <a:xfrm>
            <a:off x="1083350" y="1639038"/>
            <a:ext cx="1685400" cy="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highlight>
                  <a:srgbClr val="9FC3FF"/>
                </a:highlight>
              </a:rPr>
              <a:t>Branch Id 0</a:t>
            </a:r>
            <a:endParaRPr sz="1300">
              <a:solidFill>
                <a:schemeClr val="dk2"/>
              </a:solidFill>
              <a:highlight>
                <a:srgbClr val="9FC3FF"/>
              </a:highlight>
            </a:endParaRPr>
          </a:p>
        </p:txBody>
      </p:sp>
      <p:sp>
        <p:nvSpPr>
          <p:cNvPr id="396" name="Google Shape;396;p50"/>
          <p:cNvSpPr txBox="1"/>
          <p:nvPr/>
        </p:nvSpPr>
        <p:spPr>
          <a:xfrm>
            <a:off x="1083350" y="1999775"/>
            <a:ext cx="1685400" cy="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highlight>
                  <a:srgbClr val="F9CB9C"/>
                </a:highlight>
              </a:rPr>
              <a:t>Branch Id 1</a:t>
            </a:r>
            <a:endParaRPr sz="1300">
              <a:solidFill>
                <a:schemeClr val="dk2"/>
              </a:solidFill>
              <a:highlight>
                <a:srgbClr val="F9CB9C"/>
              </a:highlight>
            </a:endParaRPr>
          </a:p>
        </p:txBody>
      </p:sp>
      <p:sp>
        <p:nvSpPr>
          <p:cNvPr id="397" name="Google Shape;397;p50"/>
          <p:cNvSpPr txBox="1"/>
          <p:nvPr/>
        </p:nvSpPr>
        <p:spPr>
          <a:xfrm>
            <a:off x="1083350" y="2360500"/>
            <a:ext cx="1685400" cy="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highlight>
                  <a:srgbClr val="FFE599"/>
                </a:highlight>
              </a:rPr>
              <a:t>Branch Id 2</a:t>
            </a:r>
            <a:endParaRPr sz="1300">
              <a:solidFill>
                <a:schemeClr val="dk2"/>
              </a:solidFill>
              <a:highlight>
                <a:srgbClr val="FFE599"/>
              </a:highlight>
            </a:endParaRPr>
          </a:p>
        </p:txBody>
      </p:sp>
      <p:sp>
        <p:nvSpPr>
          <p:cNvPr id="398" name="Google Shape;398;p50"/>
          <p:cNvSpPr txBox="1"/>
          <p:nvPr/>
        </p:nvSpPr>
        <p:spPr>
          <a:xfrm>
            <a:off x="1421025" y="2636975"/>
            <a:ext cx="864300" cy="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…</a:t>
            </a:r>
            <a:endParaRPr sz="1300">
              <a:solidFill>
                <a:schemeClr val="dk2"/>
              </a:solidFill>
            </a:endParaRPr>
          </a:p>
        </p:txBody>
      </p:sp>
      <p:cxnSp>
        <p:nvCxnSpPr>
          <p:cNvPr id="399" name="Google Shape;399;p50"/>
          <p:cNvCxnSpPr/>
          <p:nvPr/>
        </p:nvCxnSpPr>
        <p:spPr>
          <a:xfrm rot="10800000">
            <a:off x="3117275" y="1340125"/>
            <a:ext cx="1563000" cy="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0" name="Google Shape;400;p50"/>
          <p:cNvSpPr txBox="1"/>
          <p:nvPr/>
        </p:nvSpPr>
        <p:spPr>
          <a:xfrm>
            <a:off x="4793850" y="905575"/>
            <a:ext cx="3338100" cy="115440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38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The </a:t>
            </a:r>
            <a:r>
              <a:rPr lang="en" sz="1800">
                <a:solidFill>
                  <a:schemeClr val="dk2"/>
                </a:solidFill>
              </a:rPr>
              <a:t>PHT is represented as an array of words in this lab, indexed by branch Id.</a:t>
            </a:r>
            <a:endParaRPr sz="1800">
              <a:solidFill>
                <a:schemeClr val="dk2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401" name="Google Shape;401;p50"/>
          <p:cNvSpPr/>
          <p:nvPr/>
        </p:nvSpPr>
        <p:spPr>
          <a:xfrm>
            <a:off x="2392900" y="1250525"/>
            <a:ext cx="610800" cy="268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50"/>
          <p:cNvSpPr txBox="1"/>
          <p:nvPr/>
        </p:nvSpPr>
        <p:spPr>
          <a:xfrm>
            <a:off x="2392763" y="1177400"/>
            <a:ext cx="750600" cy="2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PHT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403" name="Google Shape;403;p50"/>
          <p:cNvSpPr txBox="1"/>
          <p:nvPr/>
        </p:nvSpPr>
        <p:spPr>
          <a:xfrm>
            <a:off x="772625" y="165925"/>
            <a:ext cx="62523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PHT for the Lab</a:t>
            </a:r>
            <a:endParaRPr/>
          </a:p>
        </p:txBody>
      </p:sp>
      <p:sp>
        <p:nvSpPr>
          <p:cNvPr id="404" name="Google Shape;404;p50"/>
          <p:cNvSpPr txBox="1"/>
          <p:nvPr/>
        </p:nvSpPr>
        <p:spPr>
          <a:xfrm>
            <a:off x="2285325" y="1572238"/>
            <a:ext cx="26985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D4A43"/>
                </a:solidFill>
                <a:highlight>
                  <a:srgbClr val="9FC3FF"/>
                </a:highlight>
              </a:rPr>
              <a:t>[w</a:t>
            </a:r>
            <a:r>
              <a:rPr lang="en" sz="900">
                <a:solidFill>
                  <a:srgbClr val="3D4A43"/>
                </a:solidFill>
                <a:highlight>
                  <a:srgbClr val="9FC3FF"/>
                </a:highlight>
              </a:rPr>
              <a:t>0</a:t>
            </a:r>
            <a:r>
              <a:rPr lang="en" sz="1150">
                <a:solidFill>
                  <a:srgbClr val="3D4A43"/>
                </a:solidFill>
                <a:highlight>
                  <a:srgbClr val="9FC3FF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9FC3FF"/>
                </a:highlight>
              </a:rPr>
              <a:t>1</a:t>
            </a:r>
            <a:r>
              <a:rPr lang="en" sz="1150">
                <a:solidFill>
                  <a:srgbClr val="3D4A43"/>
                </a:solidFill>
                <a:highlight>
                  <a:srgbClr val="9FC3FF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9FC3FF"/>
                </a:highlight>
              </a:rPr>
              <a:t>2</a:t>
            </a:r>
            <a:r>
              <a:rPr lang="en" sz="1150">
                <a:solidFill>
                  <a:srgbClr val="3D4A43"/>
                </a:solidFill>
                <a:highlight>
                  <a:srgbClr val="9FC3FF"/>
                </a:highlight>
              </a:rPr>
              <a:t>, ..., w</a:t>
            </a:r>
            <a:r>
              <a:rPr lang="en" sz="900">
                <a:solidFill>
                  <a:srgbClr val="3D4A43"/>
                </a:solidFill>
                <a:highlight>
                  <a:srgbClr val="9FC3FF"/>
                </a:highlight>
              </a:rPr>
              <a:t>n</a:t>
            </a:r>
            <a:r>
              <a:rPr lang="en" sz="1150">
                <a:solidFill>
                  <a:srgbClr val="3D4A43"/>
                </a:solidFill>
                <a:highlight>
                  <a:srgbClr val="9FC3FF"/>
                </a:highlight>
              </a:rPr>
              <a:t>]</a:t>
            </a:r>
            <a:endParaRPr sz="800"/>
          </a:p>
        </p:txBody>
      </p:sp>
      <p:sp>
        <p:nvSpPr>
          <p:cNvPr id="405" name="Google Shape;405;p50"/>
          <p:cNvSpPr txBox="1"/>
          <p:nvPr/>
        </p:nvSpPr>
        <p:spPr>
          <a:xfrm>
            <a:off x="2257250" y="1986963"/>
            <a:ext cx="26985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D4A43"/>
                </a:solidFill>
                <a:highlight>
                  <a:srgbClr val="F9CB9C"/>
                </a:highlight>
              </a:rPr>
              <a:t>[w</a:t>
            </a:r>
            <a:r>
              <a:rPr lang="en" sz="900">
                <a:solidFill>
                  <a:srgbClr val="3D4A43"/>
                </a:solidFill>
                <a:highlight>
                  <a:srgbClr val="F9CB9C"/>
                </a:highlight>
              </a:rPr>
              <a:t>0</a:t>
            </a:r>
            <a:r>
              <a:rPr lang="en" sz="1150">
                <a:solidFill>
                  <a:srgbClr val="3D4A43"/>
                </a:solidFill>
                <a:highlight>
                  <a:srgbClr val="F9CB9C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F9CB9C"/>
                </a:highlight>
              </a:rPr>
              <a:t>1</a:t>
            </a:r>
            <a:r>
              <a:rPr lang="en" sz="1150">
                <a:solidFill>
                  <a:srgbClr val="3D4A43"/>
                </a:solidFill>
                <a:highlight>
                  <a:srgbClr val="F9CB9C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F9CB9C"/>
                </a:highlight>
              </a:rPr>
              <a:t>2</a:t>
            </a:r>
            <a:r>
              <a:rPr lang="en" sz="1150">
                <a:solidFill>
                  <a:srgbClr val="3D4A43"/>
                </a:solidFill>
                <a:highlight>
                  <a:srgbClr val="F9CB9C"/>
                </a:highlight>
              </a:rPr>
              <a:t>, ..., w</a:t>
            </a:r>
            <a:r>
              <a:rPr lang="en" sz="900">
                <a:solidFill>
                  <a:srgbClr val="3D4A43"/>
                </a:solidFill>
                <a:highlight>
                  <a:srgbClr val="F9CB9C"/>
                </a:highlight>
              </a:rPr>
              <a:t>n</a:t>
            </a:r>
            <a:r>
              <a:rPr lang="en" sz="1150">
                <a:solidFill>
                  <a:srgbClr val="3D4A43"/>
                </a:solidFill>
                <a:highlight>
                  <a:srgbClr val="F9CB9C"/>
                </a:highlight>
              </a:rPr>
              <a:t>]</a:t>
            </a:r>
            <a:endParaRPr sz="800">
              <a:highlight>
                <a:srgbClr val="F9CB9C"/>
              </a:highlight>
            </a:endParaRPr>
          </a:p>
        </p:txBody>
      </p:sp>
      <p:sp>
        <p:nvSpPr>
          <p:cNvPr id="406" name="Google Shape;406;p50"/>
          <p:cNvSpPr txBox="1"/>
          <p:nvPr/>
        </p:nvSpPr>
        <p:spPr>
          <a:xfrm>
            <a:off x="2285325" y="2364863"/>
            <a:ext cx="26985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D4A43"/>
                </a:solidFill>
                <a:highlight>
                  <a:srgbClr val="FFE599"/>
                </a:highlight>
              </a:rPr>
              <a:t>[w</a:t>
            </a:r>
            <a:r>
              <a:rPr lang="en" sz="900">
                <a:solidFill>
                  <a:srgbClr val="3D4A43"/>
                </a:solidFill>
                <a:highlight>
                  <a:srgbClr val="FFE599"/>
                </a:highlight>
              </a:rPr>
              <a:t>0</a:t>
            </a:r>
            <a:r>
              <a:rPr lang="en" sz="1150">
                <a:solidFill>
                  <a:srgbClr val="3D4A43"/>
                </a:solidFill>
                <a:highlight>
                  <a:srgbClr val="FFE599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FFE599"/>
                </a:highlight>
              </a:rPr>
              <a:t>1</a:t>
            </a:r>
            <a:r>
              <a:rPr lang="en" sz="1150">
                <a:solidFill>
                  <a:srgbClr val="3D4A43"/>
                </a:solidFill>
                <a:highlight>
                  <a:srgbClr val="FFE599"/>
                </a:highlight>
              </a:rPr>
              <a:t>, w</a:t>
            </a:r>
            <a:r>
              <a:rPr lang="en" sz="900">
                <a:solidFill>
                  <a:srgbClr val="3D4A43"/>
                </a:solidFill>
                <a:highlight>
                  <a:srgbClr val="FFE599"/>
                </a:highlight>
              </a:rPr>
              <a:t>2</a:t>
            </a:r>
            <a:r>
              <a:rPr lang="en" sz="1150">
                <a:solidFill>
                  <a:srgbClr val="3D4A43"/>
                </a:solidFill>
                <a:highlight>
                  <a:srgbClr val="FFE599"/>
                </a:highlight>
              </a:rPr>
              <a:t>, ..., w</a:t>
            </a:r>
            <a:r>
              <a:rPr lang="en" sz="900">
                <a:solidFill>
                  <a:srgbClr val="3D4A43"/>
                </a:solidFill>
                <a:highlight>
                  <a:srgbClr val="FFE599"/>
                </a:highlight>
              </a:rPr>
              <a:t>n</a:t>
            </a:r>
            <a:r>
              <a:rPr lang="en" sz="1150">
                <a:solidFill>
                  <a:srgbClr val="3D4A43"/>
                </a:solidFill>
                <a:highlight>
                  <a:srgbClr val="FFE599"/>
                </a:highlight>
              </a:rPr>
              <a:t>]</a:t>
            </a:r>
            <a:endParaRPr sz="800">
              <a:highlight>
                <a:srgbClr val="FFE599"/>
              </a:highlight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51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51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Makes a prediction on whether a particular branch will be taken or not taken,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given the program state and branch Id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a0: Branch id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51"/>
          <p:cNvSpPr txBox="1"/>
          <p:nvPr/>
        </p:nvSpPr>
        <p:spPr>
          <a:xfrm>
            <a:off x="569050" y="794625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makePrediction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design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very accurate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Cannot learn and adapt predictions based on program execution behavior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le:Navy Sad Face.png - Wikimedia Commons" id="92" name="Google Shape;9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9100" y="2860725"/>
            <a:ext cx="1961725" cy="19617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988175" y="72371"/>
            <a:ext cx="68535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Static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Predictors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2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52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Trains the perceptron corresponding to the branch id stored in activeBranch.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a0: Actual branch outcome (1 if taken, else -1)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52"/>
          <p:cNvSpPr txBox="1"/>
          <p:nvPr/>
        </p:nvSpPr>
        <p:spPr>
          <a:xfrm>
            <a:off x="569050" y="794600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trainPredictor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52"/>
          <p:cNvSpPr txBox="1"/>
          <p:nvPr/>
        </p:nvSpPr>
        <p:spPr>
          <a:xfrm>
            <a:off x="3164825" y="3304500"/>
            <a:ext cx="5378400" cy="81420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38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activeBranch: A 1-byte global variable that holds the branch Id of the current unresolved branch.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cxnSp>
        <p:nvCxnSpPr>
          <p:cNvPr id="422" name="Google Shape;422;p52"/>
          <p:cNvCxnSpPr/>
          <p:nvPr/>
        </p:nvCxnSpPr>
        <p:spPr>
          <a:xfrm rot="10800000">
            <a:off x="7085025" y="2261100"/>
            <a:ext cx="6300" cy="105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3" name="Google Shape;423;p52"/>
          <p:cNvSpPr/>
          <p:nvPr/>
        </p:nvSpPr>
        <p:spPr>
          <a:xfrm>
            <a:off x="6395225" y="1822775"/>
            <a:ext cx="1366500" cy="438300"/>
          </a:xfrm>
          <a:prstGeom prst="ellipse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53"/>
          <p:cNvSpPr txBox="1"/>
          <p:nvPr/>
        </p:nvSpPr>
        <p:spPr>
          <a:xfrm>
            <a:off x="2533500" y="1844775"/>
            <a:ext cx="66105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Instrumentation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54"/>
          <p:cNvSpPr txBox="1"/>
          <p:nvPr/>
        </p:nvSpPr>
        <p:spPr>
          <a:xfrm>
            <a:off x="780125" y="700200"/>
            <a:ext cx="7923300" cy="10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54"/>
          <p:cNvSpPr txBox="1"/>
          <p:nvPr/>
        </p:nvSpPr>
        <p:spPr>
          <a:xfrm>
            <a:off x="382650" y="1272600"/>
            <a:ext cx="8320800" cy="21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midterm question, perceptron_predictor.s </a:t>
            </a: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modify the binary of the input program, then begin executing the instructions of the input program.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5"/>
          <p:cNvSpPr txBox="1"/>
          <p:nvPr/>
        </p:nvSpPr>
        <p:spPr>
          <a:xfrm>
            <a:off x="609750" y="1714575"/>
            <a:ext cx="81900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Why modify the input file’s binary?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56"/>
          <p:cNvSpPr txBox="1"/>
          <p:nvPr/>
        </p:nvSpPr>
        <p:spPr>
          <a:xfrm>
            <a:off x="411600" y="1394725"/>
            <a:ext cx="8320800" cy="16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modifications to the input binary will include inserting jumps to the functions makePrediction and trainPredictor, before/after each branch.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Google Shape;449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9275" y="152400"/>
            <a:ext cx="4706840" cy="48387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0" name="Google Shape;450;p57"/>
          <p:cNvCxnSpPr/>
          <p:nvPr/>
        </p:nvCxnSpPr>
        <p:spPr>
          <a:xfrm rot="10800000">
            <a:off x="2522400" y="249225"/>
            <a:ext cx="3240000" cy="8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1" name="Google Shape;451;p57"/>
          <p:cNvSpPr txBox="1"/>
          <p:nvPr/>
        </p:nvSpPr>
        <p:spPr>
          <a:xfrm>
            <a:off x="5949650" y="0"/>
            <a:ext cx="2784300" cy="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Input Program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57"/>
          <p:cNvSpPr/>
          <p:nvPr/>
        </p:nvSpPr>
        <p:spPr>
          <a:xfrm>
            <a:off x="2147775" y="1926225"/>
            <a:ext cx="716400" cy="2199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53" name="Google Shape;453;p57"/>
          <p:cNvCxnSpPr>
            <a:endCxn id="452" idx="7"/>
          </p:cNvCxnSpPr>
          <p:nvPr/>
        </p:nvCxnSpPr>
        <p:spPr>
          <a:xfrm flipH="1">
            <a:off x="2759261" y="1592429"/>
            <a:ext cx="1317900" cy="366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4" name="Google Shape;454;p57"/>
          <p:cNvSpPr txBox="1"/>
          <p:nvPr/>
        </p:nvSpPr>
        <p:spPr>
          <a:xfrm>
            <a:off x="4174825" y="538200"/>
            <a:ext cx="28413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The setup and resolve instructions have been inserted into the binary by perceptron_predictor.s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Google Shape;459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706840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58"/>
          <p:cNvSpPr txBox="1"/>
          <p:nvPr/>
        </p:nvSpPr>
        <p:spPr>
          <a:xfrm>
            <a:off x="5185025" y="1120275"/>
            <a:ext cx="3329700" cy="22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setup(branch id):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-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Calls makePrediction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resolve(-1):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-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Calls trainPredictor to indicate that the setup branch was not taken.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resolve(1):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-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Calls trainPredictor to indicate the setup branch was actually taken.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59"/>
          <p:cNvSpPr txBox="1"/>
          <p:nvPr/>
        </p:nvSpPr>
        <p:spPr>
          <a:xfrm>
            <a:off x="894700" y="1429625"/>
            <a:ext cx="81900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How to modify the input binary and execute it within perceptron_predictor.s?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Google Shape;470;p60" title="self_modifying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4900" y="476250"/>
            <a:ext cx="4467225" cy="4191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60"/>
          <p:cNvSpPr txBox="1"/>
          <p:nvPr/>
        </p:nvSpPr>
        <p:spPr>
          <a:xfrm>
            <a:off x="617900" y="1193550"/>
            <a:ext cx="3134400" cy="26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Self Modifying Code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61"/>
          <p:cNvSpPr txBox="1"/>
          <p:nvPr/>
        </p:nvSpPr>
        <p:spPr>
          <a:xfrm>
            <a:off x="359575" y="653325"/>
            <a:ext cx="8320800" cy="21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the self-modifying code feature enabled, your program can jump to the starting address of the input program’s modified binary, and begin executing those instructions.</a:t>
            </a:r>
            <a:endParaRPr/>
          </a:p>
        </p:txBody>
      </p:sp>
      <p:pic>
        <p:nvPicPr>
          <p:cNvPr id="477" name="Google Shape;477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5400" y="3072275"/>
            <a:ext cx="5002925" cy="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61"/>
          <p:cNvSpPr/>
          <p:nvPr/>
        </p:nvSpPr>
        <p:spPr>
          <a:xfrm>
            <a:off x="1347525" y="3120975"/>
            <a:ext cx="468300" cy="1218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953734"/>
          </a:solidFill>
          <a:ln cap="flat" cmpd="sng" w="9525">
            <a:solidFill>
              <a:srgbClr val="95373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/>
        </p:nvSpPr>
        <p:spPr>
          <a:xfrm>
            <a:off x="988175" y="72371"/>
            <a:ext cx="68535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Dynamic Predictors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988175" y="998031"/>
            <a:ext cx="6853500" cy="31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Prediction of a given branch changes with the execution of the program.</a:t>
            </a:r>
            <a:endParaRPr sz="3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Char char="–"/>
            </a:pPr>
            <a:r>
              <a:rPr b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Simple</a:t>
            </a: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a finite-state machine encodes the outcome of a few recent executions of the branch.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Char char="–"/>
            </a:pPr>
            <a:r>
              <a:rPr b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Elaborate</a:t>
            </a: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Not only early branch outcomes, but other correlated parts of the programs are considered. 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62"/>
          <p:cNvSpPr txBox="1"/>
          <p:nvPr/>
        </p:nvSpPr>
        <p:spPr>
          <a:xfrm>
            <a:off x="1613575" y="1861050"/>
            <a:ext cx="66105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Required Data Structures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3"/>
          <p:cNvSpPr txBox="1"/>
          <p:nvPr/>
        </p:nvSpPr>
        <p:spPr>
          <a:xfrm>
            <a:off x="411600" y="395725"/>
            <a:ext cx="8320800" cy="37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globalShiftRegister: This is a 1-byte global variable. Each bit in globalShiftRegister corresponds to a previously taken branch.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patternHistoryTable: This global variable is an array of words that simulates a pattern history table. Each element is a pointer to the 9-byte long array of perceptron weights for the corresponding branch id.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64"/>
          <p:cNvSpPr txBox="1"/>
          <p:nvPr>
            <p:ph idx="1" type="body"/>
          </p:nvPr>
        </p:nvSpPr>
        <p:spPr>
          <a:xfrm>
            <a:off x="360525" y="371275"/>
            <a:ext cx="8520600" cy="41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instructionIndicatorsArray: A byte array where each byte acts as an indicator that a specific sequence of instructions must be inserted intomodifiedInstructionsArray.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numPriorInsertionsArray: An array of 32-bit words, where each word specifies the total number of instructions to insert </a:t>
            </a: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corresponding instruction in the originalInstructionsArray.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65"/>
          <p:cNvSpPr txBox="1"/>
          <p:nvPr/>
        </p:nvSpPr>
        <p:spPr>
          <a:xfrm>
            <a:off x="354625" y="198000"/>
            <a:ext cx="8320800" cy="3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originalInstructionsArray: An array that contains every instruction from the input function.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modifiedInstructionsArray: An array that contains the input function after the insertion of the instrumentation function calls.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66"/>
          <p:cNvSpPr txBox="1"/>
          <p:nvPr/>
        </p:nvSpPr>
        <p:spPr>
          <a:xfrm>
            <a:off x="1613575" y="1861050"/>
            <a:ext cx="6610500" cy="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Functions to Complete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67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67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The primary function that initiates the instrumentation and execution stages.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This function must modify the input binary, train and run the predictor,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then print the results.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a0: Pointer to originalInstructionsArray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a1: Pointer to modifiedInstructionsArray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a2: Pointer to instructionIndicatorsArray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a3: Pointer to numPriorInsertionsArray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67"/>
          <p:cNvSpPr txBox="1"/>
          <p:nvPr/>
        </p:nvSpPr>
        <p:spPr>
          <a:xfrm>
            <a:off x="569050" y="794625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perceptronPredictor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68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68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This function is responsible for filling instructionIndicatorsArray.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a0: Pointer to originalInstructionsArray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a1: Pointer to instructionIndicatorsArray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8"/>
          <p:cNvSpPr txBox="1"/>
          <p:nvPr/>
        </p:nvSpPr>
        <p:spPr>
          <a:xfrm>
            <a:off x="569050" y="794625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fill_instructionIndicatorsArray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9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69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Description: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This function is responsible for filling numPriorInsertionsArray.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Arguments: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a0: Pointer to instructionIndicatorsArray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a1: Pointer to numPriorInsertionsArray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Returns: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69"/>
          <p:cNvSpPr txBox="1"/>
          <p:nvPr/>
        </p:nvSpPr>
        <p:spPr>
          <a:xfrm>
            <a:off x="569050" y="794625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fill_modifiedInstructionsArray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70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70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Makes a prediction on whether a particular branch will be taken or not taken,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given the program state and branch Id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a0: Branch id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70"/>
          <p:cNvSpPr txBox="1"/>
          <p:nvPr/>
        </p:nvSpPr>
        <p:spPr>
          <a:xfrm>
            <a:off x="569050" y="794625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makePrediction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71"/>
          <p:cNvSpPr/>
          <p:nvPr/>
        </p:nvSpPr>
        <p:spPr>
          <a:xfrm>
            <a:off x="418325" y="687150"/>
            <a:ext cx="8124900" cy="3769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71"/>
          <p:cNvSpPr txBox="1"/>
          <p:nvPr/>
        </p:nvSpPr>
        <p:spPr>
          <a:xfrm>
            <a:off x="455075" y="1494800"/>
            <a:ext cx="80514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Description: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Trains the perceptron corresponding to the branch id stored in activeBranch.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Arguments: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a0: Actual branch outcome (1 if taken, else -1)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Returns: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None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71"/>
          <p:cNvSpPr txBox="1"/>
          <p:nvPr/>
        </p:nvSpPr>
        <p:spPr>
          <a:xfrm>
            <a:off x="569050" y="794600"/>
            <a:ext cx="42576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trainPredictor</a:t>
            </a:r>
            <a:endParaRPr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/>
        </p:nvSpPr>
        <p:spPr>
          <a:xfrm>
            <a:off x="1476200" y="146175"/>
            <a:ext cx="6613500" cy="8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Predicting Direction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1476200" y="1087066"/>
            <a:ext cx="6613500" cy="32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Where we find the prediction?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encode the prediction?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1920800" y="1557550"/>
            <a:ext cx="6130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Look at the recent past: </a:t>
            </a:r>
            <a:r>
              <a:rPr lang="en" sz="240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What was the direction the last time this same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240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branch was executed?</a:t>
            </a:r>
            <a:endParaRPr sz="2400">
              <a:solidFill>
                <a:srgbClr val="95373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3089970" y="2093135"/>
            <a:ext cx="4813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1771575" y="3640825"/>
            <a:ext cx="5541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A single bit encodes the prediction: </a:t>
            </a:r>
            <a:r>
              <a:rPr lang="en" sz="240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Prediction bit is set at prediction time.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19"/>
          <p:cNvGraphicFramePr/>
          <p:nvPr/>
        </p:nvGraphicFramePr>
        <p:xfrm>
          <a:off x="1731013" y="146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{A8A02448-B678-4782-A9B3-DCE157C46754}</a:tableStyleId>
              </a:tblPr>
              <a:tblGrid>
                <a:gridCol w="989000"/>
                <a:gridCol w="2398725"/>
                <a:gridCol w="1422400"/>
              </a:tblGrid>
              <a:tr h="92235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Table Entry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Branch Address (or tag)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Predictor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State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0xFF80 0004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0xC340 00F8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…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  <a:endParaRPr/>
                    </a:p>
                  </a:txBody>
                  <a:tcPr marT="45700" marB="45700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0x0004 0000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alibri"/>
                        <a:buNone/>
                      </a:pPr>
                      <a:r>
                        <a:rPr b="0" i="0" lang="en" sz="2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/>
                    </a:p>
                  </a:txBody>
                  <a:tcPr marT="45700" marB="45700" marR="91450" marL="91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4" name="Google Shape;114;p19"/>
          <p:cNvSpPr txBox="1"/>
          <p:nvPr/>
        </p:nvSpPr>
        <p:spPr>
          <a:xfrm>
            <a:off x="322088" y="231150"/>
            <a:ext cx="8270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1-Bit counter Dynamic Predictor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/>
        </p:nvSpPr>
        <p:spPr>
          <a:xfrm>
            <a:off x="570775" y="479025"/>
            <a:ext cx="7769700" cy="7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Counters Stored in </a:t>
            </a:r>
            <a:r>
              <a:rPr lang="en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Pattern History Table (PHT)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9987" y="1804629"/>
            <a:ext cx="4323888" cy="285945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0"/>
          <p:cNvSpPr txBox="1"/>
          <p:nvPr/>
        </p:nvSpPr>
        <p:spPr>
          <a:xfrm>
            <a:off x="487249" y="1859025"/>
            <a:ext cx="2602200" cy="55410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38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PC</a:t>
            </a:r>
            <a:r>
              <a:rPr lang="en" sz="1100"/>
              <a:t> </a:t>
            </a:r>
            <a:r>
              <a:rPr lang="en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index  (or hash) the PHT.</a:t>
            </a:r>
            <a:endParaRPr sz="1100"/>
          </a:p>
        </p:txBody>
      </p:sp>
      <p:sp>
        <p:nvSpPr>
          <p:cNvPr id="122" name="Google Shape;122;p20"/>
          <p:cNvSpPr txBox="1"/>
          <p:nvPr/>
        </p:nvSpPr>
        <p:spPr>
          <a:xfrm>
            <a:off x="6574750" y="2571750"/>
            <a:ext cx="24591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Each entry of the PHT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stores the state of </a:t>
            </a: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the counter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associated with a branch.</a:t>
            </a:r>
            <a:endParaRPr sz="1200"/>
          </a:p>
        </p:txBody>
      </p:sp>
      <p:sp>
        <p:nvSpPr>
          <p:cNvPr id="123" name="Google Shape;123;p20"/>
          <p:cNvSpPr/>
          <p:nvPr/>
        </p:nvSpPr>
        <p:spPr>
          <a:xfrm>
            <a:off x="2208225" y="2964175"/>
            <a:ext cx="1592400" cy="288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2309225" y="3488525"/>
            <a:ext cx="1592400" cy="288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Google Shape;129;p21"/>
          <p:cNvGraphicFramePr/>
          <p:nvPr/>
        </p:nvGraphicFramePr>
        <p:xfrm>
          <a:off x="952500" y="1773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{44AE1DDB-EBD9-4FCE-845C-94D676457B9E}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PC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1-bit counter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Prev. Outcome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Prediction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Actual Outcome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0x00400030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 </a:t>
                      </a:r>
                      <a:r>
                        <a:rPr lang="en" sz="1200">
                          <a:solidFill>
                            <a:srgbClr val="474747"/>
                          </a:solidFill>
                          <a:highlight>
                            <a:srgbClr val="FFFFFF"/>
                          </a:highlight>
                        </a:rPr>
                        <a:t>✅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0x00400080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 </a:t>
                      </a:r>
                      <a:r>
                        <a:rPr lang="en" sz="1200">
                          <a:solidFill>
                            <a:srgbClr val="474747"/>
                          </a:solidFill>
                          <a:highlight>
                            <a:srgbClr val="FFFFFF"/>
                          </a:highlight>
                        </a:rPr>
                        <a:t>✅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0x0040008c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Not Taken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Taken❌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(mispred.)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0" name="Google Shape;130;p21"/>
          <p:cNvSpPr/>
          <p:nvPr/>
        </p:nvSpPr>
        <p:spPr>
          <a:xfrm rot="10799758">
            <a:off x="2941325" y="3580605"/>
            <a:ext cx="4254600" cy="437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1"/>
          <p:cNvSpPr txBox="1"/>
          <p:nvPr/>
        </p:nvSpPr>
        <p:spPr>
          <a:xfrm>
            <a:off x="2683175" y="4078200"/>
            <a:ext cx="47709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After the actual result of the branch is determined, update the saturating counter.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1265250" y="531450"/>
            <a:ext cx="6613500" cy="8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1-Bit counter Dynamic Predictor Example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